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20"/>
  </p:notesMasterIdLst>
  <p:sldIdLst>
    <p:sldId id="267" r:id="rId2"/>
    <p:sldId id="282" r:id="rId3"/>
    <p:sldId id="283" r:id="rId4"/>
    <p:sldId id="284" r:id="rId5"/>
    <p:sldId id="279" r:id="rId6"/>
    <p:sldId id="294" r:id="rId7"/>
    <p:sldId id="264" r:id="rId8"/>
    <p:sldId id="288" r:id="rId9"/>
    <p:sldId id="296" r:id="rId10"/>
    <p:sldId id="297" r:id="rId11"/>
    <p:sldId id="289" r:id="rId12"/>
    <p:sldId id="291" r:id="rId13"/>
    <p:sldId id="292" r:id="rId14"/>
    <p:sldId id="293" r:id="rId15"/>
    <p:sldId id="263" r:id="rId16"/>
    <p:sldId id="281" r:id="rId17"/>
    <p:sldId id="278"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768"/>
    <a:srgbClr val="D24726"/>
    <a:srgbClr val="D2462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90" autoAdjust="0"/>
    <p:restoredTop sz="94660" autoAdjust="0"/>
  </p:normalViewPr>
  <p:slideViewPr>
    <p:cSldViewPr snapToGrid="0">
      <p:cViewPr>
        <p:scale>
          <a:sx n="70" d="100"/>
          <a:sy n="70" d="100"/>
        </p:scale>
        <p:origin x="-192" y="-3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Sheet1!$A$1:$A$3</c:f>
              <c:strCache>
                <c:ptCount val="3"/>
                <c:pt idx="0">
                  <c:v>National IGFs</c:v>
                </c:pt>
                <c:pt idx="1">
                  <c:v>Regional and Sub-Regional IGFs</c:v>
                </c:pt>
                <c:pt idx="2">
                  <c:v>Youth IGFs</c:v>
                </c:pt>
              </c:strCache>
            </c:strRef>
          </c:cat>
          <c:val>
            <c:numRef>
              <c:f>Sheet1!$B$1:$B$3</c:f>
              <c:numCache>
                <c:formatCode>General</c:formatCode>
                <c:ptCount val="3"/>
                <c:pt idx="0">
                  <c:v>23</c:v>
                </c:pt>
                <c:pt idx="1">
                  <c:v>12</c:v>
                </c:pt>
                <c:pt idx="2">
                  <c:v>2</c:v>
                </c:pt>
              </c:numCache>
            </c:numRef>
          </c:val>
        </c:ser>
        <c:dLbls>
          <c:showLegendKey val="0"/>
          <c:showVal val="0"/>
          <c:showCatName val="0"/>
          <c:showSerName val="0"/>
          <c:showPercent val="0"/>
          <c:showBubbleSize val="0"/>
        </c:dLbls>
        <c:gapWidth val="232"/>
        <c:overlap val="-27"/>
        <c:axId val="89324160"/>
        <c:axId val="105341312"/>
      </c:barChart>
      <c:catAx>
        <c:axId val="89324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5341312"/>
        <c:crosses val="autoZero"/>
        <c:auto val="1"/>
        <c:lblAlgn val="ctr"/>
        <c:lblOffset val="100"/>
        <c:noMultiLvlLbl val="0"/>
      </c:catAx>
      <c:valAx>
        <c:axId val="105341312"/>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89324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29227522139602E-2"/>
          <c:y val="0"/>
          <c:w val="0.89434154495572105"/>
          <c:h val="0.7832455326587509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Sheet2!$A$1:$A$3</c:f>
              <c:strCache>
                <c:ptCount val="3"/>
                <c:pt idx="0">
                  <c:v>National IGFs</c:v>
                </c:pt>
                <c:pt idx="1">
                  <c:v>Regional and Sub-Regional IGFs</c:v>
                </c:pt>
                <c:pt idx="2">
                  <c:v>Youth IGFs</c:v>
                </c:pt>
              </c:strCache>
            </c:strRef>
          </c:cat>
          <c:val>
            <c:numRef>
              <c:f>Sheet2!$B$1:$B$3</c:f>
              <c:numCache>
                <c:formatCode>General</c:formatCode>
                <c:ptCount val="3"/>
                <c:pt idx="0">
                  <c:v>21</c:v>
                </c:pt>
                <c:pt idx="1">
                  <c:v>12</c:v>
                </c:pt>
                <c:pt idx="2">
                  <c:v>4</c:v>
                </c:pt>
              </c:numCache>
            </c:numRef>
          </c:val>
        </c:ser>
        <c:dLbls>
          <c:showLegendKey val="0"/>
          <c:showVal val="0"/>
          <c:showCatName val="0"/>
          <c:showSerName val="0"/>
          <c:showPercent val="0"/>
          <c:showBubbleSize val="0"/>
        </c:dLbls>
        <c:gapWidth val="219"/>
        <c:overlap val="-27"/>
        <c:axId val="105377792"/>
        <c:axId val="105379328"/>
      </c:barChart>
      <c:catAx>
        <c:axId val="10537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5379328"/>
        <c:crosses val="autoZero"/>
        <c:auto val="1"/>
        <c:lblAlgn val="ctr"/>
        <c:lblOffset val="100"/>
        <c:noMultiLvlLbl val="0"/>
      </c:catAx>
      <c:valAx>
        <c:axId val="105379328"/>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5377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9364635818301"/>
          <c:y val="3.9049805413234898E-2"/>
          <c:w val="0.85396011072591804"/>
          <c:h val="0.56915174172539096"/>
        </c:manualLayout>
      </c:layout>
      <c:barChart>
        <c:barDir val="col"/>
        <c:grouping val="clustered"/>
        <c:varyColors val="0"/>
        <c:ser>
          <c:idx val="0"/>
          <c:order val="0"/>
          <c:spPr>
            <a:solidFill>
              <a:schemeClr val="accent1"/>
            </a:solidFill>
            <a:ln>
              <a:noFill/>
            </a:ln>
            <a:effectLst/>
          </c:spPr>
          <c:invertIfNegative val="0"/>
          <c:dLbls>
            <c:dLbl>
              <c:idx val="0"/>
              <c:layout/>
              <c:tx>
                <c:rich>
                  <a:bodyPr/>
                  <a:lstStyle/>
                  <a:p>
                    <a:r>
                      <a:rPr lang="is-IS" smtClean="0"/>
                      <a:t>63</a:t>
                    </a:r>
                    <a:endParaRPr lang="is-I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mtClean="0"/>
                      <a:t>16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Sheet3!$A$1:$A$3</c:f>
              <c:strCache>
                <c:ptCount val="3"/>
                <c:pt idx="0">
                  <c:v>National IGFs</c:v>
                </c:pt>
                <c:pt idx="1">
                  <c:v>Regional and Sub-Regional IGFs</c:v>
                </c:pt>
                <c:pt idx="2">
                  <c:v>Youth IGFs</c:v>
                </c:pt>
              </c:strCache>
            </c:strRef>
          </c:cat>
          <c:val>
            <c:numRef>
              <c:f>Sheet3!$B$1:$B$3</c:f>
              <c:numCache>
                <c:formatCode>General</c:formatCode>
                <c:ptCount val="3"/>
                <c:pt idx="0">
                  <c:v>49</c:v>
                </c:pt>
                <c:pt idx="1">
                  <c:v>15</c:v>
                </c:pt>
                <c:pt idx="2">
                  <c:v>8</c:v>
                </c:pt>
              </c:numCache>
            </c:numRef>
          </c:val>
        </c:ser>
        <c:dLbls>
          <c:showLegendKey val="0"/>
          <c:showVal val="0"/>
          <c:showCatName val="0"/>
          <c:showSerName val="0"/>
          <c:showPercent val="0"/>
          <c:showBubbleSize val="0"/>
        </c:dLbls>
        <c:gapWidth val="219"/>
        <c:overlap val="-27"/>
        <c:axId val="106144896"/>
        <c:axId val="106146432"/>
      </c:barChart>
      <c:catAx>
        <c:axId val="10614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6146432"/>
        <c:crosses val="autoZero"/>
        <c:auto val="1"/>
        <c:lblAlgn val="ctr"/>
        <c:lblOffset val="100"/>
        <c:noMultiLvlLbl val="0"/>
      </c:catAx>
      <c:valAx>
        <c:axId val="1061464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614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3574215234902301"/>
          <c:y val="0"/>
          <c:w val="0.80059216099477004"/>
          <c:h val="1"/>
        </c:manualLayout>
      </c:layout>
      <c:pie3DChart>
        <c:varyColors val="1"/>
        <c:ser>
          <c:idx val="0"/>
          <c:order val="0"/>
          <c:tx>
            <c:strRef>
              <c:f>Sheet1!$B$1</c:f>
              <c:strCache>
                <c:ptCount val="1"/>
                <c:pt idx="0">
                  <c:v>Column1</c:v>
                </c:pt>
              </c:strCache>
            </c:strRef>
          </c:tx>
          <c:dPt>
            <c:idx val="0"/>
            <c:bubble3D val="0"/>
            <c:spPr>
              <a:solidFill>
                <a:srgbClr val="0070C0"/>
              </a:solidFill>
            </c:spPr>
          </c:dPt>
          <c:dPt>
            <c:idx val="1"/>
            <c:bubble3D val="0"/>
            <c:spPr>
              <a:solidFill>
                <a:srgbClr val="359768"/>
              </a:solidFill>
            </c:spPr>
          </c:dPt>
          <c:dPt>
            <c:idx val="2"/>
            <c:bubble3D val="0"/>
            <c:spPr>
              <a:solidFill>
                <a:schemeClr val="accent4">
                  <a:lumMod val="60000"/>
                  <a:lumOff val="40000"/>
                </a:schemeClr>
              </a:solidFill>
            </c:spPr>
          </c:dPt>
          <c:dPt>
            <c:idx val="3"/>
            <c:bubble3D val="0"/>
            <c:spPr>
              <a:solidFill>
                <a:schemeClr val="accent6">
                  <a:lumMod val="60000"/>
                  <a:lumOff val="40000"/>
                </a:schemeClr>
              </a:solidFill>
            </c:spPr>
          </c:dPt>
          <c:dLbls>
            <c:dLbl>
              <c:idx val="0"/>
              <c:layout>
                <c:manualLayout>
                  <c:x val="-0.29207932341790599"/>
                  <c:y val="-0.13968002485672201"/>
                </c:manualLayout>
              </c:layout>
              <c:tx>
                <c:rich>
                  <a:bodyPr/>
                  <a:lstStyle/>
                  <a:p>
                    <a:pPr>
                      <a:defRPr sz="1600" b="1">
                        <a:latin typeface="+mn-lt"/>
                        <a:cs typeface="Arial" panose="020B0604020202020204" pitchFamily="34" charset="0"/>
                      </a:defRPr>
                    </a:pPr>
                    <a:fld id="{373D010F-98E9-B14A-878E-374CF7D1B91F}" type="CATEGORYNAME">
                      <a:rPr lang="en-US"/>
                      <a:pPr>
                        <a:defRPr sz="1600" b="1">
                          <a:latin typeface="+mn-lt"/>
                          <a:cs typeface="Arial" panose="020B0604020202020204" pitchFamily="34" charset="0"/>
                        </a:defRPr>
                      </a:pPr>
                      <a:t>[CATEGORY NAME]</a:t>
                    </a:fld>
                    <a:r>
                      <a:rPr lang="en-US" baseline="0" dirty="0"/>
                      <a:t>, </a:t>
                    </a:r>
                    <a:r>
                      <a:rPr lang="en-US" baseline="0" dirty="0" smtClean="0"/>
                      <a:t>63</a:t>
                    </a:r>
                  </a:p>
                </c:rich>
              </c:tx>
              <c:spPr/>
              <c:showLegendKey val="0"/>
              <c:showVal val="1"/>
              <c:showCatName val="1"/>
              <c:showSerName val="0"/>
              <c:showPercent val="0"/>
              <c:showBubbleSize val="0"/>
              <c:extLst>
                <c:ext xmlns:c15="http://schemas.microsoft.com/office/drawing/2012/chart" uri="{CE6537A1-D6FC-4f65-9D91-7224C49458BB}">
                  <c15:layout/>
                  <c15:dlblFieldTable/>
                  <c15:showDataLabelsRange val="0"/>
                </c:ext>
              </c:extLst>
            </c:dLbl>
            <c:dLbl>
              <c:idx val="1"/>
              <c:layout>
                <c:manualLayout>
                  <c:x val="0.173430275913497"/>
                  <c:y val="-0.18521695164253099"/>
                </c:manualLayout>
              </c:layout>
              <c:tx>
                <c:rich>
                  <a:bodyPr/>
                  <a:lstStyle/>
                  <a:p>
                    <a:pPr>
                      <a:defRPr sz="1600" b="1">
                        <a:latin typeface="+mn-lt"/>
                        <a:cs typeface="Arial" panose="020B0604020202020204" pitchFamily="34" charset="0"/>
                      </a:defRPr>
                    </a:pPr>
                    <a:fld id="{4C31E04D-E197-5348-A61A-7EEFE9A47571}" type="CATEGORYNAME">
                      <a:rPr lang="en-US"/>
                      <a:pPr>
                        <a:defRPr sz="1600" b="1">
                          <a:latin typeface="+mn-lt"/>
                          <a:cs typeface="Arial" panose="020B0604020202020204" pitchFamily="34" charset="0"/>
                        </a:defRPr>
                      </a:pPr>
                      <a:t>[CATEGORY NAME]</a:t>
                    </a:fld>
                    <a:r>
                      <a:rPr lang="en-US" baseline="0" dirty="0"/>
                      <a:t>, </a:t>
                    </a:r>
                    <a:r>
                      <a:rPr lang="en-US" baseline="0" dirty="0" smtClean="0"/>
                      <a:t>16</a:t>
                    </a:r>
                  </a:p>
                </c:rich>
              </c:tx>
              <c:spPr/>
              <c:showLegendKey val="0"/>
              <c:showVal val="1"/>
              <c:showCatName val="1"/>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0.200821314031877"/>
                  <c:y val="7.2759387451883997E-2"/>
                </c:manualLayout>
              </c:layout>
              <c:tx>
                <c:rich>
                  <a:bodyPr/>
                  <a:lstStyle/>
                  <a:p>
                    <a:pPr>
                      <a:defRPr sz="1600" b="1">
                        <a:latin typeface="+mn-lt"/>
                        <a:cs typeface="Arial" panose="020B0604020202020204" pitchFamily="34" charset="0"/>
                      </a:defRPr>
                    </a:pPr>
                    <a:r>
                      <a:rPr lang="en-US" b="1" dirty="0" smtClean="0">
                        <a:latin typeface="+mn-lt"/>
                      </a:rPr>
                      <a:t>National</a:t>
                    </a:r>
                    <a:r>
                      <a:rPr lang="en-US" b="1" baseline="0" dirty="0" smtClean="0">
                        <a:latin typeface="+mn-lt"/>
                      </a:rPr>
                      <a:t> IGFs </a:t>
                    </a:r>
                    <a:r>
                      <a:rPr lang="en-US" b="1" i="1" baseline="0" dirty="0" smtClean="0">
                        <a:solidFill>
                          <a:srgbClr val="FF0000"/>
                        </a:solidFill>
                        <a:latin typeface="+mn-lt"/>
                      </a:rPr>
                      <a:t>in-formation</a:t>
                    </a:r>
                    <a:r>
                      <a:rPr lang="en-US" b="1" dirty="0" smtClean="0">
                        <a:latin typeface="+mn-lt"/>
                      </a:rPr>
                      <a:t>, </a:t>
                    </a:r>
                    <a:r>
                      <a:rPr lang="en-US" b="1" dirty="0">
                        <a:latin typeface="+mn-lt"/>
                      </a:rPr>
                      <a:t>14</a:t>
                    </a:r>
                  </a:p>
                </c:rich>
              </c:tx>
              <c:spPr/>
              <c:showLegendKey val="1"/>
              <c:showVal val="1"/>
              <c:showCatName val="1"/>
              <c:showSerName val="0"/>
              <c:showPercent val="0"/>
              <c:showBubbleSize val="0"/>
              <c:extLst>
                <c:ext xmlns:c15="http://schemas.microsoft.com/office/drawing/2012/chart" uri="{CE6537A1-D6FC-4f65-9D91-7224C49458BB}">
                  <c15:layout/>
                </c:ext>
              </c:extLst>
            </c:dLbl>
            <c:dLbl>
              <c:idx val="3"/>
              <c:layout>
                <c:manualLayout>
                  <c:x val="8.7644195482276199E-2"/>
                  <c:y val="8.5547551854974202E-2"/>
                </c:manualLayout>
              </c:layout>
              <c:spPr/>
              <c:txPr>
                <a:bodyPr/>
                <a:lstStyle/>
                <a:p>
                  <a:pPr>
                    <a:defRPr sz="1600" b="1">
                      <a:latin typeface="+mn-lt"/>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a:latin typeface="Arial" panose="020B0604020202020204" pitchFamily="34" charset="0"/>
                    <a:cs typeface="Arial" panose="020B0604020202020204" pitchFamily="34" charset="0"/>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4"/>
                <c:pt idx="0">
                  <c:v>National IGFs</c:v>
                </c:pt>
                <c:pt idx="1">
                  <c:v>Regional IGFs</c:v>
                </c:pt>
                <c:pt idx="2">
                  <c:v>In-formation IGFs</c:v>
                </c:pt>
                <c:pt idx="3">
                  <c:v>Youth IGFs</c:v>
                </c:pt>
              </c:strCache>
            </c:strRef>
          </c:cat>
          <c:val>
            <c:numRef>
              <c:f>Sheet1!$B$2:$B$5</c:f>
              <c:numCache>
                <c:formatCode>General</c:formatCode>
                <c:ptCount val="4"/>
                <c:pt idx="0">
                  <c:v>54</c:v>
                </c:pt>
                <c:pt idx="1">
                  <c:v>15</c:v>
                </c:pt>
                <c:pt idx="2">
                  <c:v>14</c:v>
                </c:pt>
                <c:pt idx="3">
                  <c:v>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8234EC-1ABB-B246-BD8D-5EDB2B408B38}" type="doc">
      <dgm:prSet loTypeId="urn:microsoft.com/office/officeart/2005/8/layout/pyramid1" loCatId="" qsTypeId="urn:microsoft.com/office/officeart/2005/8/quickstyle/simple4" qsCatId="simple" csTypeId="urn:microsoft.com/office/officeart/2005/8/colors/accent1_2" csCatId="accent1" phldr="1"/>
      <dgm:spPr/>
    </dgm:pt>
    <dgm:pt modelId="{94F90832-B4ED-A647-B7BD-FE14C13B9C09}">
      <dgm:prSet phldrT="[Text]" custT="1"/>
      <dgm:spPr/>
      <dgm:t>
        <a:bodyPr/>
        <a:lstStyle/>
        <a:p>
          <a:endParaRPr lang="en-US" sz="2400" dirty="0" smtClean="0"/>
        </a:p>
        <a:p>
          <a:endParaRPr lang="en-US" sz="2400" dirty="0" smtClean="0"/>
        </a:p>
        <a:p>
          <a:endParaRPr lang="en-US" sz="2400" dirty="0" smtClean="0"/>
        </a:p>
        <a:p>
          <a:r>
            <a:rPr lang="en-US" sz="2000" b="1" dirty="0" smtClean="0">
              <a:solidFill>
                <a:schemeClr val="bg1"/>
              </a:solidFill>
            </a:rPr>
            <a:t>Annual Meeting</a:t>
          </a:r>
          <a:endParaRPr lang="en-US" sz="2000" b="1" dirty="0">
            <a:solidFill>
              <a:schemeClr val="bg1"/>
            </a:solidFill>
          </a:endParaRPr>
        </a:p>
      </dgm:t>
    </dgm:pt>
    <dgm:pt modelId="{64BC5BFA-B3B9-CD45-8704-84B54035B055}" type="parTrans" cxnId="{E583588A-B213-6F42-AA3C-1044FB171AFB}">
      <dgm:prSet/>
      <dgm:spPr/>
      <dgm:t>
        <a:bodyPr/>
        <a:lstStyle/>
        <a:p>
          <a:endParaRPr lang="en-US"/>
        </a:p>
      </dgm:t>
    </dgm:pt>
    <dgm:pt modelId="{FD155911-4D05-A945-851C-0E6A18BF485B}" type="sibTrans" cxnId="{E583588A-B213-6F42-AA3C-1044FB171AFB}">
      <dgm:prSet/>
      <dgm:spPr/>
      <dgm:t>
        <a:bodyPr/>
        <a:lstStyle/>
        <a:p>
          <a:endParaRPr lang="en-US"/>
        </a:p>
      </dgm:t>
    </dgm:pt>
    <dgm:pt modelId="{D3F60318-B243-1041-9CC1-1D444EEAA017}">
      <dgm:prSet phldrT="[Text]" custT="1"/>
      <dgm:spPr/>
      <dgm:t>
        <a:bodyPr/>
        <a:lstStyle/>
        <a:p>
          <a:r>
            <a:rPr lang="en-US" sz="2400" b="1" dirty="0" smtClean="0">
              <a:solidFill>
                <a:schemeClr val="bg1"/>
              </a:solidFill>
            </a:rPr>
            <a:t>Public Call for Inputs</a:t>
          </a:r>
          <a:endParaRPr lang="en-US" sz="2400" b="1" dirty="0">
            <a:solidFill>
              <a:schemeClr val="bg1"/>
            </a:solidFill>
          </a:endParaRPr>
        </a:p>
      </dgm:t>
    </dgm:pt>
    <dgm:pt modelId="{332AFF60-87C5-1142-BBB0-54AE5CDAD3EF}" type="parTrans" cxnId="{19359454-E584-7F4B-AE3D-D7700B86AC79}">
      <dgm:prSet/>
      <dgm:spPr/>
      <dgm:t>
        <a:bodyPr/>
        <a:lstStyle/>
        <a:p>
          <a:endParaRPr lang="en-US"/>
        </a:p>
      </dgm:t>
    </dgm:pt>
    <dgm:pt modelId="{47C7BBB7-810D-D54A-BD28-C47311E412A1}" type="sibTrans" cxnId="{19359454-E584-7F4B-AE3D-D7700B86AC79}">
      <dgm:prSet/>
      <dgm:spPr/>
      <dgm:t>
        <a:bodyPr/>
        <a:lstStyle/>
        <a:p>
          <a:endParaRPr lang="en-US"/>
        </a:p>
      </dgm:t>
    </dgm:pt>
    <dgm:pt modelId="{B3FF0174-6ABD-8D4A-A801-95637B689B99}">
      <dgm:prSet phldrT="[Text]" custT="1"/>
      <dgm:spPr/>
      <dgm:t>
        <a:bodyPr/>
        <a:lstStyle/>
        <a:p>
          <a:r>
            <a:rPr lang="en-US" sz="2400" b="1" dirty="0" smtClean="0">
              <a:solidFill>
                <a:schemeClr val="bg1"/>
              </a:solidFill>
            </a:rPr>
            <a:t>Stakeholder engagement</a:t>
          </a:r>
          <a:endParaRPr lang="en-US" sz="2400" b="1" dirty="0">
            <a:solidFill>
              <a:schemeClr val="bg1"/>
            </a:solidFill>
          </a:endParaRPr>
        </a:p>
      </dgm:t>
    </dgm:pt>
    <dgm:pt modelId="{D800AC16-B48F-C542-A845-0FE4E6D8449C}" type="parTrans" cxnId="{926D163B-29A6-214C-9200-B7B22395D0BA}">
      <dgm:prSet/>
      <dgm:spPr/>
      <dgm:t>
        <a:bodyPr/>
        <a:lstStyle/>
        <a:p>
          <a:endParaRPr lang="en-US"/>
        </a:p>
      </dgm:t>
    </dgm:pt>
    <dgm:pt modelId="{EEA39F18-B3A7-734C-A035-8C115CDAA6D4}" type="sibTrans" cxnId="{926D163B-29A6-214C-9200-B7B22395D0BA}">
      <dgm:prSet/>
      <dgm:spPr/>
      <dgm:t>
        <a:bodyPr/>
        <a:lstStyle/>
        <a:p>
          <a:endParaRPr lang="en-US"/>
        </a:p>
      </dgm:t>
    </dgm:pt>
    <dgm:pt modelId="{FFD04238-F425-B047-A06A-88322D46B8CE}">
      <dgm:prSet custT="1"/>
      <dgm:spPr/>
      <dgm:t>
        <a:bodyPr/>
        <a:lstStyle/>
        <a:p>
          <a:r>
            <a:rPr lang="en-US" sz="2000" b="1" dirty="0" smtClean="0">
              <a:solidFill>
                <a:schemeClr val="bg1"/>
              </a:solidFill>
            </a:rPr>
            <a:t>Clustering and reviewing received inputs</a:t>
          </a:r>
          <a:endParaRPr lang="en-US" sz="2000" b="1" dirty="0">
            <a:solidFill>
              <a:schemeClr val="bg1"/>
            </a:solidFill>
          </a:endParaRPr>
        </a:p>
      </dgm:t>
    </dgm:pt>
    <dgm:pt modelId="{123C03B5-2386-D340-B9B7-F07303DE6918}" type="parTrans" cxnId="{B1A2CC97-BC08-DF4B-B03E-6CE304DD48BF}">
      <dgm:prSet/>
      <dgm:spPr/>
      <dgm:t>
        <a:bodyPr/>
        <a:lstStyle/>
        <a:p>
          <a:endParaRPr lang="en-US"/>
        </a:p>
      </dgm:t>
    </dgm:pt>
    <dgm:pt modelId="{58BBF4AE-E92D-0649-BA0C-C03F5D86E158}" type="sibTrans" cxnId="{B1A2CC97-BC08-DF4B-B03E-6CE304DD48BF}">
      <dgm:prSet/>
      <dgm:spPr/>
      <dgm:t>
        <a:bodyPr/>
        <a:lstStyle/>
        <a:p>
          <a:endParaRPr lang="en-US"/>
        </a:p>
      </dgm:t>
    </dgm:pt>
    <dgm:pt modelId="{83C40C3F-635A-AD4C-8E8B-9C12DC50397A}">
      <dgm:prSet phldrT="[Text]" custT="1"/>
      <dgm:spPr/>
      <dgm:t>
        <a:bodyPr/>
        <a:lstStyle/>
        <a:p>
          <a:r>
            <a:rPr lang="en-US" sz="2400" b="1" dirty="0" smtClean="0">
              <a:solidFill>
                <a:schemeClr val="bg1"/>
              </a:solidFill>
            </a:rPr>
            <a:t>Developing </a:t>
          </a:r>
          <a:r>
            <a:rPr lang="en-US" sz="2400" b="1" dirty="0" err="1" smtClean="0">
              <a:solidFill>
                <a:schemeClr val="bg1"/>
              </a:solidFill>
            </a:rPr>
            <a:t>Programme</a:t>
          </a:r>
          <a:endParaRPr lang="en-US" sz="2400" b="1" dirty="0">
            <a:solidFill>
              <a:schemeClr val="bg1"/>
            </a:solidFill>
          </a:endParaRPr>
        </a:p>
      </dgm:t>
    </dgm:pt>
    <dgm:pt modelId="{918E4A21-4317-AE4B-A2C9-8DD4EFB7229C}" type="parTrans" cxnId="{AB2D1828-FD10-784E-8DA6-A9CAE49DDA8F}">
      <dgm:prSet/>
      <dgm:spPr/>
      <dgm:t>
        <a:bodyPr/>
        <a:lstStyle/>
        <a:p>
          <a:endParaRPr lang="en-US"/>
        </a:p>
      </dgm:t>
    </dgm:pt>
    <dgm:pt modelId="{91ECE2C9-4090-3943-A852-30FA48B6C893}" type="sibTrans" cxnId="{AB2D1828-FD10-784E-8DA6-A9CAE49DDA8F}">
      <dgm:prSet/>
      <dgm:spPr/>
      <dgm:t>
        <a:bodyPr/>
        <a:lstStyle/>
        <a:p>
          <a:endParaRPr lang="en-US"/>
        </a:p>
      </dgm:t>
    </dgm:pt>
    <dgm:pt modelId="{948E6C9F-4E48-E54F-A9DB-3577E56B1D11}" type="pres">
      <dgm:prSet presAssocID="{638234EC-1ABB-B246-BD8D-5EDB2B408B38}" presName="Name0" presStyleCnt="0">
        <dgm:presLayoutVars>
          <dgm:dir/>
          <dgm:animLvl val="lvl"/>
          <dgm:resizeHandles val="exact"/>
        </dgm:presLayoutVars>
      </dgm:prSet>
      <dgm:spPr/>
    </dgm:pt>
    <dgm:pt modelId="{81D7E83E-C1C8-0449-9EE2-B8FE5B750AEE}" type="pres">
      <dgm:prSet presAssocID="{94F90832-B4ED-A647-B7BD-FE14C13B9C09}" presName="Name8" presStyleCnt="0"/>
      <dgm:spPr/>
    </dgm:pt>
    <dgm:pt modelId="{3D35576A-60E2-794B-81EF-AC42FFBA74A8}" type="pres">
      <dgm:prSet presAssocID="{94F90832-B4ED-A647-B7BD-FE14C13B9C09}" presName="level" presStyleLbl="node1" presStyleIdx="0" presStyleCnt="5" custScaleY="62075" custLinFactNeighborX="818" custLinFactNeighborY="1221">
        <dgm:presLayoutVars>
          <dgm:chMax val="1"/>
          <dgm:bulletEnabled val="1"/>
        </dgm:presLayoutVars>
      </dgm:prSet>
      <dgm:spPr/>
      <dgm:t>
        <a:bodyPr/>
        <a:lstStyle/>
        <a:p>
          <a:endParaRPr lang="en-US"/>
        </a:p>
      </dgm:t>
    </dgm:pt>
    <dgm:pt modelId="{D4DF0A72-6ACD-184A-B2B9-DA164DEB4D41}" type="pres">
      <dgm:prSet presAssocID="{94F90832-B4ED-A647-B7BD-FE14C13B9C09}" presName="levelTx" presStyleLbl="revTx" presStyleIdx="0" presStyleCnt="0">
        <dgm:presLayoutVars>
          <dgm:chMax val="1"/>
          <dgm:bulletEnabled val="1"/>
        </dgm:presLayoutVars>
      </dgm:prSet>
      <dgm:spPr/>
      <dgm:t>
        <a:bodyPr/>
        <a:lstStyle/>
        <a:p>
          <a:endParaRPr lang="en-US"/>
        </a:p>
      </dgm:t>
    </dgm:pt>
    <dgm:pt modelId="{515C751A-37DC-514D-92BA-02821535FA9D}" type="pres">
      <dgm:prSet presAssocID="{83C40C3F-635A-AD4C-8E8B-9C12DC50397A}" presName="Name8" presStyleCnt="0"/>
      <dgm:spPr/>
    </dgm:pt>
    <dgm:pt modelId="{25E36476-CBD8-E94B-830C-4C82974B33D7}" type="pres">
      <dgm:prSet presAssocID="{83C40C3F-635A-AD4C-8E8B-9C12DC50397A}" presName="level" presStyleLbl="node1" presStyleIdx="1" presStyleCnt="5" custScaleY="39163" custLinFactNeighborX="252" custLinFactNeighborY="743">
        <dgm:presLayoutVars>
          <dgm:chMax val="1"/>
          <dgm:bulletEnabled val="1"/>
        </dgm:presLayoutVars>
      </dgm:prSet>
      <dgm:spPr/>
      <dgm:t>
        <a:bodyPr/>
        <a:lstStyle/>
        <a:p>
          <a:endParaRPr lang="en-US"/>
        </a:p>
      </dgm:t>
    </dgm:pt>
    <dgm:pt modelId="{E3403584-26FE-8F4D-9D59-D6D76BADC778}" type="pres">
      <dgm:prSet presAssocID="{83C40C3F-635A-AD4C-8E8B-9C12DC50397A}" presName="levelTx" presStyleLbl="revTx" presStyleIdx="0" presStyleCnt="0">
        <dgm:presLayoutVars>
          <dgm:chMax val="1"/>
          <dgm:bulletEnabled val="1"/>
        </dgm:presLayoutVars>
      </dgm:prSet>
      <dgm:spPr/>
      <dgm:t>
        <a:bodyPr/>
        <a:lstStyle/>
        <a:p>
          <a:endParaRPr lang="en-US"/>
        </a:p>
      </dgm:t>
    </dgm:pt>
    <dgm:pt modelId="{8A1D6D12-F693-D94F-82F1-DB24C0DB1FBA}" type="pres">
      <dgm:prSet presAssocID="{FFD04238-F425-B047-A06A-88322D46B8CE}" presName="Name8" presStyleCnt="0"/>
      <dgm:spPr/>
    </dgm:pt>
    <dgm:pt modelId="{C540A2B9-75AC-EB4F-ACCD-6DB8785F1359}" type="pres">
      <dgm:prSet presAssocID="{FFD04238-F425-B047-A06A-88322D46B8CE}" presName="level" presStyleLbl="node1" presStyleIdx="2" presStyleCnt="5" custScaleY="24583">
        <dgm:presLayoutVars>
          <dgm:chMax val="1"/>
          <dgm:bulletEnabled val="1"/>
        </dgm:presLayoutVars>
      </dgm:prSet>
      <dgm:spPr/>
      <dgm:t>
        <a:bodyPr/>
        <a:lstStyle/>
        <a:p>
          <a:endParaRPr lang="en-US"/>
        </a:p>
      </dgm:t>
    </dgm:pt>
    <dgm:pt modelId="{43D08485-D18B-314A-BC72-179D4A357B48}" type="pres">
      <dgm:prSet presAssocID="{FFD04238-F425-B047-A06A-88322D46B8CE}" presName="levelTx" presStyleLbl="revTx" presStyleIdx="0" presStyleCnt="0">
        <dgm:presLayoutVars>
          <dgm:chMax val="1"/>
          <dgm:bulletEnabled val="1"/>
        </dgm:presLayoutVars>
      </dgm:prSet>
      <dgm:spPr/>
      <dgm:t>
        <a:bodyPr/>
        <a:lstStyle/>
        <a:p>
          <a:endParaRPr lang="en-GB"/>
        </a:p>
      </dgm:t>
    </dgm:pt>
    <dgm:pt modelId="{249AAE26-23EA-AC41-BEF0-EF9CAB5854DC}" type="pres">
      <dgm:prSet presAssocID="{D3F60318-B243-1041-9CC1-1D444EEAA017}" presName="Name8" presStyleCnt="0"/>
      <dgm:spPr/>
    </dgm:pt>
    <dgm:pt modelId="{5199C95A-825F-894D-84C3-697C10C64A06}" type="pres">
      <dgm:prSet presAssocID="{D3F60318-B243-1041-9CC1-1D444EEAA017}" presName="level" presStyleLbl="node1" presStyleIdx="3" presStyleCnt="5" custScaleY="26660">
        <dgm:presLayoutVars>
          <dgm:chMax val="1"/>
          <dgm:bulletEnabled val="1"/>
        </dgm:presLayoutVars>
      </dgm:prSet>
      <dgm:spPr/>
      <dgm:t>
        <a:bodyPr/>
        <a:lstStyle/>
        <a:p>
          <a:endParaRPr lang="en-US"/>
        </a:p>
      </dgm:t>
    </dgm:pt>
    <dgm:pt modelId="{2EE542B2-7883-B242-B4FE-D5748582F623}" type="pres">
      <dgm:prSet presAssocID="{D3F60318-B243-1041-9CC1-1D444EEAA017}" presName="levelTx" presStyleLbl="revTx" presStyleIdx="0" presStyleCnt="0">
        <dgm:presLayoutVars>
          <dgm:chMax val="1"/>
          <dgm:bulletEnabled val="1"/>
        </dgm:presLayoutVars>
      </dgm:prSet>
      <dgm:spPr/>
      <dgm:t>
        <a:bodyPr/>
        <a:lstStyle/>
        <a:p>
          <a:endParaRPr lang="en-US"/>
        </a:p>
      </dgm:t>
    </dgm:pt>
    <dgm:pt modelId="{18F2FFEA-73DD-094F-8E1D-FAE8750EE6F1}" type="pres">
      <dgm:prSet presAssocID="{B3FF0174-6ABD-8D4A-A801-95637B689B99}" presName="Name8" presStyleCnt="0"/>
      <dgm:spPr/>
    </dgm:pt>
    <dgm:pt modelId="{54F385B6-1C01-374A-9230-CDA196924659}" type="pres">
      <dgm:prSet presAssocID="{B3FF0174-6ABD-8D4A-A801-95637B689B99}" presName="level" presStyleLbl="node1" presStyleIdx="4" presStyleCnt="5" custScaleY="20277">
        <dgm:presLayoutVars>
          <dgm:chMax val="1"/>
          <dgm:bulletEnabled val="1"/>
        </dgm:presLayoutVars>
      </dgm:prSet>
      <dgm:spPr/>
      <dgm:t>
        <a:bodyPr/>
        <a:lstStyle/>
        <a:p>
          <a:endParaRPr lang="en-US"/>
        </a:p>
      </dgm:t>
    </dgm:pt>
    <dgm:pt modelId="{92E34EA7-91CC-764E-8EC5-4D690D5DA646}" type="pres">
      <dgm:prSet presAssocID="{B3FF0174-6ABD-8D4A-A801-95637B689B99}" presName="levelTx" presStyleLbl="revTx" presStyleIdx="0" presStyleCnt="0">
        <dgm:presLayoutVars>
          <dgm:chMax val="1"/>
          <dgm:bulletEnabled val="1"/>
        </dgm:presLayoutVars>
      </dgm:prSet>
      <dgm:spPr/>
      <dgm:t>
        <a:bodyPr/>
        <a:lstStyle/>
        <a:p>
          <a:endParaRPr lang="en-US"/>
        </a:p>
      </dgm:t>
    </dgm:pt>
  </dgm:ptLst>
  <dgm:cxnLst>
    <dgm:cxn modelId="{B25B6841-8911-0248-A295-9E3E25FC7678}" type="presOf" srcId="{94F90832-B4ED-A647-B7BD-FE14C13B9C09}" destId="{D4DF0A72-6ACD-184A-B2B9-DA164DEB4D41}" srcOrd="1" destOrd="0" presId="urn:microsoft.com/office/officeart/2005/8/layout/pyramid1"/>
    <dgm:cxn modelId="{E7FA8601-178C-1643-AF0E-CF03F41DBC60}" type="presOf" srcId="{83C40C3F-635A-AD4C-8E8B-9C12DC50397A}" destId="{25E36476-CBD8-E94B-830C-4C82974B33D7}" srcOrd="0" destOrd="0" presId="urn:microsoft.com/office/officeart/2005/8/layout/pyramid1"/>
    <dgm:cxn modelId="{B1A2CC97-BC08-DF4B-B03E-6CE304DD48BF}" srcId="{638234EC-1ABB-B246-BD8D-5EDB2B408B38}" destId="{FFD04238-F425-B047-A06A-88322D46B8CE}" srcOrd="2" destOrd="0" parTransId="{123C03B5-2386-D340-B9B7-F07303DE6918}" sibTransId="{58BBF4AE-E92D-0649-BA0C-C03F5D86E158}"/>
    <dgm:cxn modelId="{AB2D1828-FD10-784E-8DA6-A9CAE49DDA8F}" srcId="{638234EC-1ABB-B246-BD8D-5EDB2B408B38}" destId="{83C40C3F-635A-AD4C-8E8B-9C12DC50397A}" srcOrd="1" destOrd="0" parTransId="{918E4A21-4317-AE4B-A2C9-8DD4EFB7229C}" sibTransId="{91ECE2C9-4090-3943-A852-30FA48B6C893}"/>
    <dgm:cxn modelId="{B2EC9B1A-2E34-B643-816D-2390A418DFD5}" type="presOf" srcId="{FFD04238-F425-B047-A06A-88322D46B8CE}" destId="{43D08485-D18B-314A-BC72-179D4A357B48}" srcOrd="1" destOrd="0" presId="urn:microsoft.com/office/officeart/2005/8/layout/pyramid1"/>
    <dgm:cxn modelId="{926D163B-29A6-214C-9200-B7B22395D0BA}" srcId="{638234EC-1ABB-B246-BD8D-5EDB2B408B38}" destId="{B3FF0174-6ABD-8D4A-A801-95637B689B99}" srcOrd="4" destOrd="0" parTransId="{D800AC16-B48F-C542-A845-0FE4E6D8449C}" sibTransId="{EEA39F18-B3A7-734C-A035-8C115CDAA6D4}"/>
    <dgm:cxn modelId="{19359454-E584-7F4B-AE3D-D7700B86AC79}" srcId="{638234EC-1ABB-B246-BD8D-5EDB2B408B38}" destId="{D3F60318-B243-1041-9CC1-1D444EEAA017}" srcOrd="3" destOrd="0" parTransId="{332AFF60-87C5-1142-BBB0-54AE5CDAD3EF}" sibTransId="{47C7BBB7-810D-D54A-BD28-C47311E412A1}"/>
    <dgm:cxn modelId="{47A90632-EFDB-7748-A68A-6D312E5263A0}" type="presOf" srcId="{638234EC-1ABB-B246-BD8D-5EDB2B408B38}" destId="{948E6C9F-4E48-E54F-A9DB-3577E56B1D11}" srcOrd="0" destOrd="0" presId="urn:microsoft.com/office/officeart/2005/8/layout/pyramid1"/>
    <dgm:cxn modelId="{015A1F1D-BDFC-CF49-AAF6-250F5C9A7655}" type="presOf" srcId="{D3F60318-B243-1041-9CC1-1D444EEAA017}" destId="{2EE542B2-7883-B242-B4FE-D5748582F623}" srcOrd="1" destOrd="0" presId="urn:microsoft.com/office/officeart/2005/8/layout/pyramid1"/>
    <dgm:cxn modelId="{E583588A-B213-6F42-AA3C-1044FB171AFB}" srcId="{638234EC-1ABB-B246-BD8D-5EDB2B408B38}" destId="{94F90832-B4ED-A647-B7BD-FE14C13B9C09}" srcOrd="0" destOrd="0" parTransId="{64BC5BFA-B3B9-CD45-8704-84B54035B055}" sibTransId="{FD155911-4D05-A945-851C-0E6A18BF485B}"/>
    <dgm:cxn modelId="{8FDBF793-9332-8C40-A137-24EE1BEBDF33}" type="presOf" srcId="{94F90832-B4ED-A647-B7BD-FE14C13B9C09}" destId="{3D35576A-60E2-794B-81EF-AC42FFBA74A8}" srcOrd="0" destOrd="0" presId="urn:microsoft.com/office/officeart/2005/8/layout/pyramid1"/>
    <dgm:cxn modelId="{4EDFC9FF-89B1-1E45-B585-1D33179A0946}" type="presOf" srcId="{B3FF0174-6ABD-8D4A-A801-95637B689B99}" destId="{92E34EA7-91CC-764E-8EC5-4D690D5DA646}" srcOrd="1" destOrd="0" presId="urn:microsoft.com/office/officeart/2005/8/layout/pyramid1"/>
    <dgm:cxn modelId="{E62C362C-EDA5-8644-98D8-B2D83237D8D5}" type="presOf" srcId="{D3F60318-B243-1041-9CC1-1D444EEAA017}" destId="{5199C95A-825F-894D-84C3-697C10C64A06}" srcOrd="0" destOrd="0" presId="urn:microsoft.com/office/officeart/2005/8/layout/pyramid1"/>
    <dgm:cxn modelId="{9E1A90C4-A879-614C-A5AB-44BF385DFEC4}" type="presOf" srcId="{B3FF0174-6ABD-8D4A-A801-95637B689B99}" destId="{54F385B6-1C01-374A-9230-CDA196924659}" srcOrd="0" destOrd="0" presId="urn:microsoft.com/office/officeart/2005/8/layout/pyramid1"/>
    <dgm:cxn modelId="{0065C822-4E77-5545-8361-9206D7DE33EC}" type="presOf" srcId="{83C40C3F-635A-AD4C-8E8B-9C12DC50397A}" destId="{E3403584-26FE-8F4D-9D59-D6D76BADC778}" srcOrd="1" destOrd="0" presId="urn:microsoft.com/office/officeart/2005/8/layout/pyramid1"/>
    <dgm:cxn modelId="{E4C4A19A-8300-9C4E-B324-6FE8D8786F9D}" type="presOf" srcId="{FFD04238-F425-B047-A06A-88322D46B8CE}" destId="{C540A2B9-75AC-EB4F-ACCD-6DB8785F1359}" srcOrd="0" destOrd="0" presId="urn:microsoft.com/office/officeart/2005/8/layout/pyramid1"/>
    <dgm:cxn modelId="{80AAED8F-A690-EB44-8724-379749E1D773}" type="presParOf" srcId="{948E6C9F-4E48-E54F-A9DB-3577E56B1D11}" destId="{81D7E83E-C1C8-0449-9EE2-B8FE5B750AEE}" srcOrd="0" destOrd="0" presId="urn:microsoft.com/office/officeart/2005/8/layout/pyramid1"/>
    <dgm:cxn modelId="{1F501B0C-AD08-CD40-AD4D-F0F802BD726D}" type="presParOf" srcId="{81D7E83E-C1C8-0449-9EE2-B8FE5B750AEE}" destId="{3D35576A-60E2-794B-81EF-AC42FFBA74A8}" srcOrd="0" destOrd="0" presId="urn:microsoft.com/office/officeart/2005/8/layout/pyramid1"/>
    <dgm:cxn modelId="{9836C4BB-0B79-7C4B-A89A-5D55EDE17F5F}" type="presParOf" srcId="{81D7E83E-C1C8-0449-9EE2-B8FE5B750AEE}" destId="{D4DF0A72-6ACD-184A-B2B9-DA164DEB4D41}" srcOrd="1" destOrd="0" presId="urn:microsoft.com/office/officeart/2005/8/layout/pyramid1"/>
    <dgm:cxn modelId="{0FCDF65D-3354-664F-A0EA-78E968CDD857}" type="presParOf" srcId="{948E6C9F-4E48-E54F-A9DB-3577E56B1D11}" destId="{515C751A-37DC-514D-92BA-02821535FA9D}" srcOrd="1" destOrd="0" presId="urn:microsoft.com/office/officeart/2005/8/layout/pyramid1"/>
    <dgm:cxn modelId="{ED2BC622-4D31-2143-B044-DC6C1E97F0A7}" type="presParOf" srcId="{515C751A-37DC-514D-92BA-02821535FA9D}" destId="{25E36476-CBD8-E94B-830C-4C82974B33D7}" srcOrd="0" destOrd="0" presId="urn:microsoft.com/office/officeart/2005/8/layout/pyramid1"/>
    <dgm:cxn modelId="{F3FC3753-23E2-2F4E-8208-63F48128E972}" type="presParOf" srcId="{515C751A-37DC-514D-92BA-02821535FA9D}" destId="{E3403584-26FE-8F4D-9D59-D6D76BADC778}" srcOrd="1" destOrd="0" presId="urn:microsoft.com/office/officeart/2005/8/layout/pyramid1"/>
    <dgm:cxn modelId="{9BCF9C79-857F-C143-BF59-D28D377A2DFA}" type="presParOf" srcId="{948E6C9F-4E48-E54F-A9DB-3577E56B1D11}" destId="{8A1D6D12-F693-D94F-82F1-DB24C0DB1FBA}" srcOrd="2" destOrd="0" presId="urn:microsoft.com/office/officeart/2005/8/layout/pyramid1"/>
    <dgm:cxn modelId="{A6B4E1D2-B19B-C547-B56D-012EBEBA2C28}" type="presParOf" srcId="{8A1D6D12-F693-D94F-82F1-DB24C0DB1FBA}" destId="{C540A2B9-75AC-EB4F-ACCD-6DB8785F1359}" srcOrd="0" destOrd="0" presId="urn:microsoft.com/office/officeart/2005/8/layout/pyramid1"/>
    <dgm:cxn modelId="{F1D30C65-9B16-8D41-9626-5CE142E5D59A}" type="presParOf" srcId="{8A1D6D12-F693-D94F-82F1-DB24C0DB1FBA}" destId="{43D08485-D18B-314A-BC72-179D4A357B48}" srcOrd="1" destOrd="0" presId="urn:microsoft.com/office/officeart/2005/8/layout/pyramid1"/>
    <dgm:cxn modelId="{C3394672-F07C-F54E-91E3-29AD7BF613BC}" type="presParOf" srcId="{948E6C9F-4E48-E54F-A9DB-3577E56B1D11}" destId="{249AAE26-23EA-AC41-BEF0-EF9CAB5854DC}" srcOrd="3" destOrd="0" presId="urn:microsoft.com/office/officeart/2005/8/layout/pyramid1"/>
    <dgm:cxn modelId="{FA3E9EE6-0EA2-934D-B2DE-FD581448407A}" type="presParOf" srcId="{249AAE26-23EA-AC41-BEF0-EF9CAB5854DC}" destId="{5199C95A-825F-894D-84C3-697C10C64A06}" srcOrd="0" destOrd="0" presId="urn:microsoft.com/office/officeart/2005/8/layout/pyramid1"/>
    <dgm:cxn modelId="{CDDDC290-FDEC-044C-B051-EC3DEEBE72E7}" type="presParOf" srcId="{249AAE26-23EA-AC41-BEF0-EF9CAB5854DC}" destId="{2EE542B2-7883-B242-B4FE-D5748582F623}" srcOrd="1" destOrd="0" presId="urn:microsoft.com/office/officeart/2005/8/layout/pyramid1"/>
    <dgm:cxn modelId="{B4900542-0F6A-3A4F-B85D-AE48930AC2F2}" type="presParOf" srcId="{948E6C9F-4E48-E54F-A9DB-3577E56B1D11}" destId="{18F2FFEA-73DD-094F-8E1D-FAE8750EE6F1}" srcOrd="4" destOrd="0" presId="urn:microsoft.com/office/officeart/2005/8/layout/pyramid1"/>
    <dgm:cxn modelId="{A4924825-B304-5A43-B7AD-0BF76F5C8952}" type="presParOf" srcId="{18F2FFEA-73DD-094F-8E1D-FAE8750EE6F1}" destId="{54F385B6-1C01-374A-9230-CDA196924659}" srcOrd="0" destOrd="0" presId="urn:microsoft.com/office/officeart/2005/8/layout/pyramid1"/>
    <dgm:cxn modelId="{0A87B1F9-338E-3F45-ABA5-CF7C4BF904C5}" type="presParOf" srcId="{18F2FFEA-73DD-094F-8E1D-FAE8750EE6F1}" destId="{92E34EA7-91CC-764E-8EC5-4D690D5DA64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5576A-60E2-794B-81EF-AC42FFBA74A8}">
      <dsp:nvSpPr>
        <dsp:cNvPr id="0" name=""/>
        <dsp:cNvSpPr/>
      </dsp:nvSpPr>
      <dsp:spPr>
        <a:xfrm>
          <a:off x="1545391" y="40821"/>
          <a:ext cx="1717662" cy="2075334"/>
        </a:xfrm>
        <a:prstGeom prst="trapezoid">
          <a:avLst>
            <a:gd name="adj"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endParaRPr lang="en-US" sz="2400" kern="1200" dirty="0" smtClean="0"/>
        </a:p>
        <a:p>
          <a:pPr lvl="0" algn="ctr" defTabSz="1066800">
            <a:lnSpc>
              <a:spcPct val="90000"/>
            </a:lnSpc>
            <a:spcBef>
              <a:spcPct val="0"/>
            </a:spcBef>
            <a:spcAft>
              <a:spcPct val="35000"/>
            </a:spcAft>
          </a:pPr>
          <a:r>
            <a:rPr lang="en-US" sz="2000" b="1" kern="1200" dirty="0" smtClean="0">
              <a:solidFill>
                <a:schemeClr val="bg1"/>
              </a:solidFill>
            </a:rPr>
            <a:t>Annual Meeting</a:t>
          </a:r>
          <a:endParaRPr lang="en-US" sz="2000" b="1" kern="1200" dirty="0">
            <a:solidFill>
              <a:schemeClr val="bg1"/>
            </a:solidFill>
          </a:endParaRPr>
        </a:p>
      </dsp:txBody>
      <dsp:txXfrm>
        <a:off x="1545391" y="40821"/>
        <a:ext cx="1717662" cy="2075334"/>
      </dsp:txXfrm>
    </dsp:sp>
    <dsp:sp modelId="{25E36476-CBD8-E94B-830C-4C82974B33D7}">
      <dsp:nvSpPr>
        <dsp:cNvPr id="0" name=""/>
        <dsp:cNvSpPr/>
      </dsp:nvSpPr>
      <dsp:spPr>
        <a:xfrm>
          <a:off x="996565" y="2100175"/>
          <a:ext cx="2801331" cy="1309324"/>
        </a:xfrm>
        <a:prstGeom prst="trapezoid">
          <a:avLst>
            <a:gd name="adj" fmla="val 41383"/>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Developing </a:t>
          </a:r>
          <a:r>
            <a:rPr lang="en-US" sz="2400" b="1" kern="1200" dirty="0" err="1" smtClean="0">
              <a:solidFill>
                <a:schemeClr val="bg1"/>
              </a:solidFill>
            </a:rPr>
            <a:t>Programme</a:t>
          </a:r>
          <a:endParaRPr lang="en-US" sz="2400" b="1" kern="1200" dirty="0">
            <a:solidFill>
              <a:schemeClr val="bg1"/>
            </a:solidFill>
          </a:endParaRPr>
        </a:p>
      </dsp:txBody>
      <dsp:txXfrm>
        <a:off x="1486798" y="2100175"/>
        <a:ext cx="1820865" cy="1309324"/>
      </dsp:txXfrm>
    </dsp:sp>
    <dsp:sp modelId="{C540A2B9-75AC-EB4F-ACCD-6DB8785F1359}">
      <dsp:nvSpPr>
        <dsp:cNvPr id="0" name=""/>
        <dsp:cNvSpPr/>
      </dsp:nvSpPr>
      <dsp:spPr>
        <a:xfrm>
          <a:off x="649391" y="3384659"/>
          <a:ext cx="3481561" cy="821876"/>
        </a:xfrm>
        <a:prstGeom prst="trapezoid">
          <a:avLst>
            <a:gd name="adj" fmla="val 41383"/>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Clustering and reviewing received inputs</a:t>
          </a:r>
          <a:endParaRPr lang="en-US" sz="2000" b="1" kern="1200" dirty="0">
            <a:solidFill>
              <a:schemeClr val="bg1"/>
            </a:solidFill>
          </a:endParaRPr>
        </a:p>
      </dsp:txBody>
      <dsp:txXfrm>
        <a:off x="1258664" y="3384659"/>
        <a:ext cx="2263015" cy="821876"/>
      </dsp:txXfrm>
    </dsp:sp>
    <dsp:sp modelId="{5199C95A-825F-894D-84C3-697C10C64A06}">
      <dsp:nvSpPr>
        <dsp:cNvPr id="0" name=""/>
        <dsp:cNvSpPr/>
      </dsp:nvSpPr>
      <dsp:spPr>
        <a:xfrm>
          <a:off x="280539" y="4206535"/>
          <a:ext cx="4219264" cy="891315"/>
        </a:xfrm>
        <a:prstGeom prst="trapezoid">
          <a:avLst>
            <a:gd name="adj" fmla="val 41383"/>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Public Call for Inputs</a:t>
          </a:r>
          <a:endParaRPr lang="en-US" sz="2400" b="1" kern="1200" dirty="0">
            <a:solidFill>
              <a:schemeClr val="bg1"/>
            </a:solidFill>
          </a:endParaRPr>
        </a:p>
      </dsp:txBody>
      <dsp:txXfrm>
        <a:off x="1018911" y="4206535"/>
        <a:ext cx="2742521" cy="891315"/>
      </dsp:txXfrm>
    </dsp:sp>
    <dsp:sp modelId="{54F385B6-1C01-374A-9230-CDA196924659}">
      <dsp:nvSpPr>
        <dsp:cNvPr id="0" name=""/>
        <dsp:cNvSpPr/>
      </dsp:nvSpPr>
      <dsp:spPr>
        <a:xfrm>
          <a:off x="0" y="5097851"/>
          <a:ext cx="4780344" cy="677914"/>
        </a:xfrm>
        <a:prstGeom prst="trapezoid">
          <a:avLst>
            <a:gd name="adj" fmla="val 41383"/>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Stakeholder engagement</a:t>
          </a:r>
          <a:endParaRPr lang="en-US" sz="2400" b="1" kern="1200" dirty="0">
            <a:solidFill>
              <a:schemeClr val="bg1"/>
            </a:solidFill>
          </a:endParaRPr>
        </a:p>
      </dsp:txBody>
      <dsp:txXfrm>
        <a:off x="836560" y="5097851"/>
        <a:ext cx="3107223" cy="67791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0.01988</cdr:x>
      <cdr:y>0.87767</cdr:y>
    </cdr:from>
    <cdr:to>
      <cdr:x>0.98464</cdr:x>
      <cdr:y>0.98004</cdr:y>
    </cdr:to>
    <cdr:sp macro="" textlink="">
      <cdr:nvSpPr>
        <cdr:cNvPr id="2" name="TextBox 1"/>
        <cdr:cNvSpPr txBox="1"/>
      </cdr:nvSpPr>
      <cdr:spPr>
        <a:xfrm xmlns:a="http://schemas.openxmlformats.org/drawingml/2006/main">
          <a:off x="169042" y="4786577"/>
          <a:ext cx="8202072" cy="558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just"/>
          <a:r>
            <a:rPr lang="en-US" sz="1400" b="1" i="1" dirty="0" smtClean="0">
              <a:latin typeface="Cambria" panose="02040503050406030204" pitchFamily="18" charset="0"/>
            </a:rPr>
            <a:t>‘In-formation’ NRIs </a:t>
          </a:r>
          <a:r>
            <a:rPr lang="en-US" sz="1400" b="1" dirty="0" smtClean="0">
              <a:latin typeface="Cambria" panose="02040503050406030204" pitchFamily="18" charset="0"/>
            </a:rPr>
            <a:t>are  in a stage of their internal organization, and are actively engaging with the IGF Secretariat.</a:t>
          </a:r>
          <a:r>
            <a:rPr lang="en-US" b="1" dirty="0" smtClean="0">
              <a:latin typeface="Cambria" panose="02040503050406030204" pitchFamily="18" charset="0"/>
            </a:rPr>
            <a:t> </a:t>
          </a:r>
        </a:p>
        <a:p xmlns:a="http://schemas.openxmlformats.org/drawingml/2006/main">
          <a:pPr algn="just"/>
          <a:r>
            <a:rPr lang="en-US" sz="1100" b="1" dirty="0" smtClean="0">
              <a:latin typeface="Cambria" panose="02040503050406030204" pitchFamily="18" charset="0"/>
            </a:rPr>
            <a:t>Youth Initiatives and Youth IGF vary significantly. Work is underway to identify some core elements and to continue to encourage youth engagement</a:t>
          </a:r>
        </a:p>
        <a:p xmlns:a="http://schemas.openxmlformats.org/drawingml/2006/main">
          <a:pPr algn="just"/>
          <a:endParaRPr lang="en-GB"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2CE64-A10E-B34C-A68D-F9B571F6DB1F}" type="datetimeFigureOut">
              <a:rPr lang="en-US" smtClean="0"/>
              <a:t>12/06/2017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76E4B-ED3B-FD40-8654-313E5DF0A0AC}" type="slidenum">
              <a:rPr lang="en-US" smtClean="0"/>
              <a:t>‹#›</a:t>
            </a:fld>
            <a:endParaRPr lang="en-US"/>
          </a:p>
        </p:txBody>
      </p:sp>
    </p:spTree>
    <p:extLst>
      <p:ext uri="{BB962C8B-B14F-4D97-AF65-F5344CB8AC3E}">
        <p14:creationId xmlns:p14="http://schemas.microsoft.com/office/powerpoint/2010/main" val="114418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86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70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878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612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788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00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928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204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782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61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545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164158-0CE9-4349-B3F5-2F2E57F0D0CB}" type="datetimeFigureOut">
              <a:rPr lang="en-US" smtClean="0">
                <a:solidFill>
                  <a:prstClr val="black">
                    <a:tint val="75000"/>
                  </a:prstClr>
                </a:solidFill>
              </a:rPr>
              <a:pPr/>
              <a:t>12/06/2017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259CC6-7B72-4137-928D-D85C24DCBB66}"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flipH="1" flipV="1">
            <a:off x="0" y="0"/>
            <a:ext cx="9144000" cy="6858000"/>
          </a:xfrm>
          <a:prstGeom prst="rect">
            <a:avLst/>
          </a:prstGeom>
          <a:gradFill>
            <a:gsLst>
              <a:gs pos="57054">
                <a:srgbClr val="EEEEEE"/>
              </a:gs>
              <a:gs pos="0">
                <a:schemeClr val="bg1"/>
              </a:gs>
              <a:gs pos="74000">
                <a:schemeClr val="bg1">
                  <a:lumMod val="95000"/>
                </a:schemeClr>
              </a:gs>
              <a:gs pos="100000">
                <a:schemeClr val="bg1">
                  <a:lumMod val="9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Tree>
    <p:extLst>
      <p:ext uri="{BB962C8B-B14F-4D97-AF65-F5344CB8AC3E}">
        <p14:creationId xmlns:p14="http://schemas.microsoft.com/office/powerpoint/2010/main" val="3777491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igf@unog.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528" y="2307773"/>
            <a:ext cx="8403771" cy="1615848"/>
          </a:xfrm>
        </p:spPr>
        <p:txBody>
          <a:bodyPr/>
          <a:lstStyle/>
          <a:p>
            <a:r>
              <a:rPr lang="en-US" b="1" dirty="0" smtClean="0">
                <a:latin typeface="Cambria" panose="02040503050406030204" pitchFamily="18" charset="0"/>
              </a:rPr>
              <a:t>National and Regional </a:t>
            </a:r>
            <a:br>
              <a:rPr lang="en-US" b="1" dirty="0" smtClean="0">
                <a:latin typeface="Cambria" panose="02040503050406030204" pitchFamily="18" charset="0"/>
              </a:rPr>
            </a:br>
            <a:r>
              <a:rPr lang="en-US" b="1" dirty="0" smtClean="0">
                <a:latin typeface="Cambria" panose="02040503050406030204" pitchFamily="18" charset="0"/>
              </a:rPr>
              <a:t>IGF Initiatives (NRIs)</a:t>
            </a:r>
            <a:endParaRPr lang="en-GB" b="1" dirty="0">
              <a:latin typeface="Cambria" panose="02040503050406030204" pitchFamily="18" charset="0"/>
            </a:endParaRPr>
          </a:p>
        </p:txBody>
      </p:sp>
      <p:sp>
        <p:nvSpPr>
          <p:cNvPr id="3" name="Subtitle 2"/>
          <p:cNvSpPr>
            <a:spLocks noGrp="1"/>
          </p:cNvSpPr>
          <p:nvPr>
            <p:ph type="subTitle" idx="1"/>
          </p:nvPr>
        </p:nvSpPr>
        <p:spPr>
          <a:xfrm>
            <a:off x="902442" y="3819752"/>
            <a:ext cx="7778571" cy="2812542"/>
          </a:xfrm>
        </p:spPr>
        <p:txBody>
          <a:bodyPr>
            <a:normAutofit/>
          </a:bodyPr>
          <a:lstStyle/>
          <a:p>
            <a:endParaRPr lang="en-US" dirty="0" smtClean="0"/>
          </a:p>
          <a:p>
            <a:endParaRPr lang="en-US" dirty="0"/>
          </a:p>
          <a:p>
            <a:r>
              <a:rPr lang="en-US" b="1" dirty="0" smtClean="0"/>
              <a:t>Status update as an input to the Second IGF 2017 Open Consultations and MAG Meeting </a:t>
            </a:r>
          </a:p>
          <a:p>
            <a:endParaRPr lang="en-US" b="1" dirty="0"/>
          </a:p>
          <a:p>
            <a:endParaRPr lang="en-US" b="1" dirty="0" smtClean="0"/>
          </a:p>
          <a:p>
            <a:r>
              <a:rPr lang="en-US" b="1" dirty="0"/>
              <a:t> </a:t>
            </a:r>
            <a:r>
              <a:rPr lang="en-US" b="1" dirty="0" smtClean="0"/>
              <a:t>                                            </a:t>
            </a:r>
          </a:p>
          <a:p>
            <a:pPr algn="r"/>
            <a:r>
              <a:rPr lang="en-US" b="1" dirty="0" smtClean="0"/>
              <a:t>    </a:t>
            </a:r>
            <a:r>
              <a:rPr lang="en-US" b="1" i="1" dirty="0" smtClean="0">
                <a:solidFill>
                  <a:schemeClr val="bg2">
                    <a:lumMod val="50000"/>
                  </a:schemeClr>
                </a:solidFill>
              </a:rPr>
              <a:t>IGF Secretariat, NRIs Focal Point, June 2017</a:t>
            </a:r>
            <a:endParaRPr lang="en-US" b="1" i="1" dirty="0">
              <a:solidFill>
                <a:schemeClr val="bg2">
                  <a:lumMod val="50000"/>
                </a:schemeClr>
              </a:solidFill>
            </a:endParaRPr>
          </a:p>
        </p:txBody>
      </p:sp>
      <p:pic>
        <p:nvPicPr>
          <p:cNvPr id="5" name="Picture 4"/>
          <p:cNvPicPr>
            <a:picLocks noChangeAspect="1"/>
          </p:cNvPicPr>
          <p:nvPr/>
        </p:nvPicPr>
        <p:blipFill>
          <a:blip r:embed="rId2"/>
          <a:stretch>
            <a:fillRect/>
          </a:stretch>
        </p:blipFill>
        <p:spPr>
          <a:xfrm>
            <a:off x="2481942" y="550194"/>
            <a:ext cx="4386944" cy="1277936"/>
          </a:xfrm>
          <a:prstGeom prst="rect">
            <a:avLst/>
          </a:prstGeom>
        </p:spPr>
      </p:pic>
    </p:spTree>
    <p:extLst>
      <p:ext uri="{BB962C8B-B14F-4D97-AF65-F5344CB8AC3E}">
        <p14:creationId xmlns:p14="http://schemas.microsoft.com/office/powerpoint/2010/main" val="468912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 y="6214349"/>
            <a:ext cx="2926080" cy="369332"/>
          </a:xfrm>
          <a:prstGeom prst="rect">
            <a:avLst/>
          </a:prstGeom>
          <a:noFill/>
        </p:spPr>
        <p:txBody>
          <a:bodyPr wrap="square" rtlCol="0">
            <a:spAutoFit/>
          </a:bodyPr>
          <a:lstStyle/>
          <a:p>
            <a:r>
              <a:rPr lang="en-US" b="1" dirty="0" smtClean="0">
                <a:solidFill>
                  <a:schemeClr val="bg1"/>
                </a:solidFill>
              </a:rPr>
              <a:t>IG Kids Academy</a:t>
            </a:r>
            <a:endParaRPr lang="en-US" b="1" dirty="0">
              <a:solidFill>
                <a:schemeClr val="bg1"/>
              </a:solidFill>
            </a:endParaRPr>
          </a:p>
        </p:txBody>
      </p:sp>
      <p:sp>
        <p:nvSpPr>
          <p:cNvPr id="8" name="TextBox 7"/>
          <p:cNvSpPr txBox="1"/>
          <p:nvPr/>
        </p:nvSpPr>
        <p:spPr>
          <a:xfrm>
            <a:off x="-82296" y="54026"/>
            <a:ext cx="4526280" cy="830997"/>
          </a:xfrm>
          <a:prstGeom prst="rect">
            <a:avLst/>
          </a:prstGeom>
          <a:noFill/>
        </p:spPr>
        <p:txBody>
          <a:bodyPr wrap="square" rtlCol="0">
            <a:spAutoFit/>
          </a:bodyPr>
          <a:lstStyle/>
          <a:p>
            <a:pPr algn="ctr"/>
            <a:r>
              <a:rPr lang="en-US" sz="2400" b="1" dirty="0" smtClean="0">
                <a:solidFill>
                  <a:srgbClr val="FF0000"/>
                </a:solidFill>
                <a:latin typeface="Cambria" charset="0"/>
                <a:ea typeface="Cambria" charset="0"/>
                <a:cs typeface="Cambria" charset="0"/>
              </a:rPr>
              <a:t>1</a:t>
            </a:r>
            <a:r>
              <a:rPr lang="en-US" sz="2400" b="1" baseline="30000" dirty="0" smtClean="0">
                <a:solidFill>
                  <a:srgbClr val="FF0000"/>
                </a:solidFill>
                <a:latin typeface="Cambria" charset="0"/>
                <a:ea typeface="Cambria" charset="0"/>
                <a:cs typeface="Cambria" charset="0"/>
              </a:rPr>
              <a:t>st</a:t>
            </a:r>
            <a:r>
              <a:rPr lang="en-US" sz="2400" b="1" dirty="0" smtClean="0">
                <a:solidFill>
                  <a:srgbClr val="FF0000"/>
                </a:solidFill>
                <a:latin typeface="Cambria" charset="0"/>
                <a:ea typeface="Cambria" charset="0"/>
                <a:cs typeface="Cambria" charset="0"/>
              </a:rPr>
              <a:t> </a:t>
            </a:r>
            <a:r>
              <a:rPr lang="en-US" sz="2400" b="1" dirty="0" smtClean="0">
                <a:solidFill>
                  <a:srgbClr val="FF0000"/>
                </a:solidFill>
                <a:latin typeface="Cambria" charset="0"/>
                <a:ea typeface="Cambria" charset="0"/>
                <a:cs typeface="Cambria" charset="0"/>
              </a:rPr>
              <a:t>Trinidad and Tobago IGF</a:t>
            </a:r>
            <a:endParaRPr lang="en-US" sz="2400" b="1" dirty="0" smtClean="0">
              <a:solidFill>
                <a:srgbClr val="FF0000"/>
              </a:solidFill>
              <a:latin typeface="Cambria" charset="0"/>
              <a:ea typeface="Cambria" charset="0"/>
              <a:cs typeface="Cambria" charset="0"/>
            </a:endParaRPr>
          </a:p>
          <a:p>
            <a:pPr algn="ctr"/>
            <a:r>
              <a:rPr lang="en-US" sz="2400" b="1" dirty="0" smtClean="0">
                <a:solidFill>
                  <a:srgbClr val="FF0000"/>
                </a:solidFill>
                <a:latin typeface="Cambria" charset="0"/>
                <a:ea typeface="Cambria" charset="0"/>
                <a:cs typeface="Cambria" charset="0"/>
              </a:rPr>
              <a:t>26 January, Port of Spain</a:t>
            </a:r>
            <a:endParaRPr lang="en-US" sz="2400" b="1" dirty="0">
              <a:solidFill>
                <a:srgbClr val="FF0000"/>
              </a:solidFill>
              <a:latin typeface="Cambria" charset="0"/>
              <a:ea typeface="Cambria" charset="0"/>
              <a:cs typeface="Cambria" charset="0"/>
            </a:endParaRPr>
          </a:p>
        </p:txBody>
      </p:sp>
      <p:sp>
        <p:nvSpPr>
          <p:cNvPr id="11" name="TextBox 10"/>
          <p:cNvSpPr txBox="1"/>
          <p:nvPr/>
        </p:nvSpPr>
        <p:spPr>
          <a:xfrm>
            <a:off x="4754880" y="2537452"/>
            <a:ext cx="2926080" cy="646331"/>
          </a:xfrm>
          <a:prstGeom prst="rect">
            <a:avLst/>
          </a:prstGeom>
          <a:noFill/>
        </p:spPr>
        <p:txBody>
          <a:bodyPr wrap="square" rtlCol="0">
            <a:spAutoFit/>
          </a:bodyPr>
          <a:lstStyle/>
          <a:p>
            <a:endParaRPr lang="en-US" b="1" dirty="0" smtClean="0">
              <a:solidFill>
                <a:srgbClr val="FF0000"/>
              </a:solidFill>
            </a:endParaRPr>
          </a:p>
          <a:p>
            <a:endParaRPr lang="en-US" b="1" dirty="0">
              <a:solidFill>
                <a:schemeClr val="bg1"/>
              </a:solidFill>
            </a:endParaRPr>
          </a:p>
        </p:txBody>
      </p:sp>
      <p:sp>
        <p:nvSpPr>
          <p:cNvPr id="12" name="TextBox 11"/>
          <p:cNvSpPr txBox="1"/>
          <p:nvPr/>
        </p:nvSpPr>
        <p:spPr>
          <a:xfrm>
            <a:off x="289599" y="885023"/>
            <a:ext cx="3607487" cy="3170099"/>
          </a:xfrm>
          <a:prstGeom prst="rect">
            <a:avLst/>
          </a:prstGeom>
          <a:noFill/>
        </p:spPr>
        <p:txBody>
          <a:bodyPr wrap="square" rtlCol="0">
            <a:spAutoFit/>
          </a:bodyPr>
          <a:lstStyle/>
          <a:p>
            <a:pPr marL="285750" indent="-285750">
              <a:buFont typeface="Arial" charset="0"/>
              <a:buChar char="•"/>
            </a:pPr>
            <a:r>
              <a:rPr lang="en-US" sz="2000" b="1" dirty="0" smtClean="0">
                <a:latin typeface="Cambria" charset="0"/>
                <a:ea typeface="Cambria" charset="0"/>
                <a:cs typeface="Cambria" charset="0"/>
              </a:rPr>
              <a:t>Issues </a:t>
            </a:r>
            <a:r>
              <a:rPr lang="en-US" sz="2000" b="1" dirty="0" smtClean="0">
                <a:latin typeface="Cambria" charset="0"/>
                <a:ea typeface="Cambria" charset="0"/>
                <a:cs typeface="Cambria" charset="0"/>
              </a:rPr>
              <a:t>discussed: </a:t>
            </a:r>
            <a:r>
              <a:rPr lang="en-US" sz="2000" dirty="0">
                <a:latin typeface="Cambria" charset="0"/>
                <a:ea typeface="Cambria" charset="0"/>
                <a:cs typeface="Cambria" charset="0"/>
              </a:rPr>
              <a:t>The Role of the Internet and the Digital Economy in the Sustainable Development of Trinidad and </a:t>
            </a:r>
            <a:r>
              <a:rPr lang="en-US" sz="2000" dirty="0" smtClean="0">
                <a:latin typeface="Cambria" charset="0"/>
                <a:ea typeface="Cambria" charset="0"/>
                <a:cs typeface="Cambria" charset="0"/>
              </a:rPr>
              <a:t>Tobago</a:t>
            </a:r>
            <a:r>
              <a:rPr lang="en-US" sz="2000" b="1" dirty="0">
                <a:latin typeface="Cambria" charset="0"/>
                <a:ea typeface="Cambria" charset="0"/>
                <a:cs typeface="Cambria" charset="0"/>
              </a:rPr>
              <a:t> </a:t>
            </a:r>
            <a:endParaRPr lang="en-US" sz="2000" b="1" dirty="0" smtClean="0">
              <a:latin typeface="Cambria" charset="0"/>
              <a:ea typeface="Cambria" charset="0"/>
              <a:cs typeface="Cambria" charset="0"/>
            </a:endParaRPr>
          </a:p>
          <a:p>
            <a:pPr marL="285750" indent="-285750">
              <a:buFont typeface="Arial" charset="0"/>
              <a:buChar char="•"/>
            </a:pPr>
            <a:r>
              <a:rPr lang="en-US" sz="2000" b="1" dirty="0" smtClean="0">
                <a:latin typeface="Cambria" charset="0"/>
                <a:ea typeface="Cambria" charset="0"/>
                <a:cs typeface="Cambria" charset="0"/>
              </a:rPr>
              <a:t>Online participation available</a:t>
            </a:r>
            <a:endParaRPr lang="en-US" sz="2000" b="1" dirty="0">
              <a:latin typeface="Cambria" charset="0"/>
              <a:ea typeface="Cambria" charset="0"/>
              <a:cs typeface="Cambria" charset="0"/>
            </a:endParaRPr>
          </a:p>
          <a:p>
            <a:pPr marL="285750" indent="-285750">
              <a:buFont typeface="Arial" charset="0"/>
              <a:buChar char="•"/>
            </a:pPr>
            <a:endParaRPr lang="en-US" sz="2000" b="1" dirty="0">
              <a:latin typeface="Cambria" charset="0"/>
              <a:ea typeface="Cambria" charset="0"/>
              <a:cs typeface="Cambria" charset="0"/>
            </a:endParaRPr>
          </a:p>
          <a:p>
            <a:pPr marL="285750" indent="-285750">
              <a:buFont typeface="Arial" charset="0"/>
              <a:buChar char="•"/>
            </a:pPr>
            <a:endParaRPr lang="en-US" sz="2000" b="1" dirty="0">
              <a:latin typeface="Cambria" charset="0"/>
              <a:ea typeface="Cambria" charset="0"/>
              <a:cs typeface="Cambria" charset="0"/>
            </a:endParaRPr>
          </a:p>
          <a:p>
            <a:pPr marL="285750" indent="-285750">
              <a:buFont typeface="Arial" charset="0"/>
              <a:buChar char="•"/>
            </a:pPr>
            <a:endParaRPr lang="en-US" sz="2000" dirty="0">
              <a:latin typeface="Cambria" charset="0"/>
              <a:ea typeface="Cambria" charset="0"/>
              <a:cs typeface="Cambria" charset="0"/>
            </a:endParaRPr>
          </a:p>
        </p:txBody>
      </p:sp>
      <p:pic>
        <p:nvPicPr>
          <p:cNvPr id="1026" name="Picture 2" descr="C:\Users\Gengo\Downloads\33211037325_f7e54731a4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880" y="54026"/>
            <a:ext cx="4209947" cy="3016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engo\Downloads\32396046423_180aba0cc6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05" y="3301229"/>
            <a:ext cx="4349351" cy="345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GB" dirty="0"/>
          </a:p>
        </p:txBody>
      </p:sp>
      <p:pic>
        <p:nvPicPr>
          <p:cNvPr id="1029" name="Picture 5" descr="C:\Users\Gengo\Downloads\33054262082_9eae3c44a9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80" y="3301229"/>
            <a:ext cx="4209947" cy="345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6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4880" y="3291841"/>
            <a:ext cx="4389120" cy="3468188"/>
          </a:xfrm>
        </p:spPr>
      </p:pic>
      <p:pic>
        <p:nvPicPr>
          <p:cNvPr id="5" name="Picture 4"/>
          <p:cNvPicPr>
            <a:picLocks noChangeAspect="1"/>
          </p:cNvPicPr>
          <p:nvPr/>
        </p:nvPicPr>
        <p:blipFill>
          <a:blip r:embed="rId3"/>
          <a:stretch>
            <a:fillRect/>
          </a:stretch>
        </p:blipFill>
        <p:spPr>
          <a:xfrm>
            <a:off x="-55665" y="3291841"/>
            <a:ext cx="4499649" cy="3468188"/>
          </a:xfrm>
          <a:prstGeom prst="rect">
            <a:avLst/>
          </a:prstGeom>
        </p:spPr>
      </p:pic>
      <p:sp>
        <p:nvSpPr>
          <p:cNvPr id="6" name="TextBox 5"/>
          <p:cNvSpPr txBox="1"/>
          <p:nvPr/>
        </p:nvSpPr>
        <p:spPr>
          <a:xfrm>
            <a:off x="4754880" y="5891183"/>
            <a:ext cx="2926080" cy="646331"/>
          </a:xfrm>
          <a:prstGeom prst="rect">
            <a:avLst/>
          </a:prstGeom>
          <a:noFill/>
        </p:spPr>
        <p:txBody>
          <a:bodyPr wrap="square" rtlCol="0">
            <a:spAutoFit/>
          </a:bodyPr>
          <a:lstStyle/>
          <a:p>
            <a:endParaRPr lang="en-US" b="1" dirty="0" smtClean="0">
              <a:solidFill>
                <a:srgbClr val="FF0000"/>
              </a:solidFill>
            </a:endParaRPr>
          </a:p>
          <a:p>
            <a:r>
              <a:rPr lang="en-US" b="1" dirty="0" smtClean="0">
                <a:solidFill>
                  <a:schemeClr val="bg1"/>
                </a:solidFill>
              </a:rPr>
              <a:t>Women in Tech</a:t>
            </a:r>
            <a:endParaRPr lang="en-US" b="1" dirty="0">
              <a:solidFill>
                <a:schemeClr val="bg1"/>
              </a:solidFill>
            </a:endParaRPr>
          </a:p>
        </p:txBody>
      </p:sp>
      <p:sp>
        <p:nvSpPr>
          <p:cNvPr id="7" name="TextBox 6"/>
          <p:cNvSpPr txBox="1"/>
          <p:nvPr/>
        </p:nvSpPr>
        <p:spPr>
          <a:xfrm>
            <a:off x="22860" y="6214349"/>
            <a:ext cx="2926080" cy="369332"/>
          </a:xfrm>
          <a:prstGeom prst="rect">
            <a:avLst/>
          </a:prstGeom>
          <a:noFill/>
        </p:spPr>
        <p:txBody>
          <a:bodyPr wrap="square" rtlCol="0">
            <a:spAutoFit/>
          </a:bodyPr>
          <a:lstStyle/>
          <a:p>
            <a:r>
              <a:rPr lang="en-US" b="1" dirty="0" smtClean="0">
                <a:solidFill>
                  <a:schemeClr val="bg1"/>
                </a:solidFill>
              </a:rPr>
              <a:t>IG Kids Academy</a:t>
            </a:r>
            <a:endParaRPr lang="en-US" b="1" dirty="0">
              <a:solidFill>
                <a:schemeClr val="bg1"/>
              </a:solidFill>
            </a:endParaRPr>
          </a:p>
        </p:txBody>
      </p:sp>
      <p:sp>
        <p:nvSpPr>
          <p:cNvPr id="8" name="TextBox 7"/>
          <p:cNvSpPr txBox="1"/>
          <p:nvPr/>
        </p:nvSpPr>
        <p:spPr>
          <a:xfrm>
            <a:off x="-82296" y="54026"/>
            <a:ext cx="4526280" cy="830997"/>
          </a:xfrm>
          <a:prstGeom prst="rect">
            <a:avLst/>
          </a:prstGeom>
          <a:noFill/>
        </p:spPr>
        <p:txBody>
          <a:bodyPr wrap="square" rtlCol="0">
            <a:spAutoFit/>
          </a:bodyPr>
          <a:lstStyle/>
          <a:p>
            <a:pPr algn="ctr"/>
            <a:r>
              <a:rPr lang="en-US" sz="2400" b="1" dirty="0" smtClean="0">
                <a:solidFill>
                  <a:srgbClr val="FF0000"/>
                </a:solidFill>
                <a:latin typeface="Cambria" charset="0"/>
                <a:ea typeface="Cambria" charset="0"/>
                <a:cs typeface="Cambria" charset="0"/>
              </a:rPr>
              <a:t>1</a:t>
            </a:r>
            <a:r>
              <a:rPr lang="en-US" sz="2400" b="1" baseline="30000" dirty="0" smtClean="0">
                <a:solidFill>
                  <a:srgbClr val="FF0000"/>
                </a:solidFill>
                <a:latin typeface="Cambria" charset="0"/>
                <a:ea typeface="Cambria" charset="0"/>
                <a:cs typeface="Cambria" charset="0"/>
              </a:rPr>
              <a:t>st</a:t>
            </a:r>
            <a:r>
              <a:rPr lang="en-US" sz="2400" b="1" dirty="0" smtClean="0">
                <a:solidFill>
                  <a:srgbClr val="FF0000"/>
                </a:solidFill>
                <a:latin typeface="Cambria" charset="0"/>
                <a:ea typeface="Cambria" charset="0"/>
                <a:cs typeface="Cambria" charset="0"/>
              </a:rPr>
              <a:t> Afghanistan IGF</a:t>
            </a:r>
          </a:p>
          <a:p>
            <a:pPr algn="ctr"/>
            <a:r>
              <a:rPr lang="en-US" sz="2400" b="1" dirty="0" smtClean="0">
                <a:solidFill>
                  <a:srgbClr val="FF0000"/>
                </a:solidFill>
                <a:latin typeface="Cambria" charset="0"/>
                <a:ea typeface="Cambria" charset="0"/>
                <a:cs typeface="Cambria" charset="0"/>
              </a:rPr>
              <a:t>29 – 30 March, Kabul</a:t>
            </a:r>
            <a:endParaRPr lang="en-US" sz="2400" b="1" dirty="0">
              <a:solidFill>
                <a:srgbClr val="FF0000"/>
              </a:solidFill>
              <a:latin typeface="Cambria" charset="0"/>
              <a:ea typeface="Cambria" charset="0"/>
              <a:cs typeface="Cambria" charset="0"/>
            </a:endParaRPr>
          </a:p>
        </p:txBody>
      </p:sp>
      <p:pic>
        <p:nvPicPr>
          <p:cNvPr id="9" name="Picture 8"/>
          <p:cNvPicPr>
            <a:picLocks noChangeAspect="1"/>
          </p:cNvPicPr>
          <p:nvPr/>
        </p:nvPicPr>
        <p:blipFill>
          <a:blip r:embed="rId4"/>
          <a:stretch>
            <a:fillRect/>
          </a:stretch>
        </p:blipFill>
        <p:spPr>
          <a:xfrm>
            <a:off x="4754880" y="54026"/>
            <a:ext cx="4389120" cy="3106674"/>
          </a:xfrm>
          <a:prstGeom prst="rect">
            <a:avLst/>
          </a:prstGeom>
        </p:spPr>
      </p:pic>
      <p:sp>
        <p:nvSpPr>
          <p:cNvPr id="11" name="TextBox 10"/>
          <p:cNvSpPr txBox="1"/>
          <p:nvPr/>
        </p:nvSpPr>
        <p:spPr>
          <a:xfrm>
            <a:off x="4754880" y="2537452"/>
            <a:ext cx="2926080" cy="646331"/>
          </a:xfrm>
          <a:prstGeom prst="rect">
            <a:avLst/>
          </a:prstGeom>
          <a:noFill/>
        </p:spPr>
        <p:txBody>
          <a:bodyPr wrap="square" rtlCol="0">
            <a:spAutoFit/>
          </a:bodyPr>
          <a:lstStyle/>
          <a:p>
            <a:endParaRPr lang="en-US" b="1" dirty="0" smtClean="0">
              <a:solidFill>
                <a:srgbClr val="FF0000"/>
              </a:solidFill>
            </a:endParaRPr>
          </a:p>
          <a:p>
            <a:endParaRPr lang="en-US" b="1" dirty="0">
              <a:solidFill>
                <a:schemeClr val="bg1"/>
              </a:solidFill>
            </a:endParaRPr>
          </a:p>
        </p:txBody>
      </p:sp>
      <p:sp>
        <p:nvSpPr>
          <p:cNvPr id="12" name="TextBox 11"/>
          <p:cNvSpPr txBox="1"/>
          <p:nvPr/>
        </p:nvSpPr>
        <p:spPr>
          <a:xfrm>
            <a:off x="289599" y="885023"/>
            <a:ext cx="4309833" cy="3170099"/>
          </a:xfrm>
          <a:prstGeom prst="rect">
            <a:avLst/>
          </a:prstGeom>
          <a:noFill/>
        </p:spPr>
        <p:txBody>
          <a:bodyPr wrap="square" rtlCol="0">
            <a:spAutoFit/>
          </a:bodyPr>
          <a:lstStyle/>
          <a:p>
            <a:pPr marL="285750" indent="-285750">
              <a:buFont typeface="Arial" charset="0"/>
              <a:buChar char="•"/>
            </a:pPr>
            <a:r>
              <a:rPr lang="en-US" sz="2000" b="1" dirty="0" smtClean="0">
                <a:latin typeface="Cambria" charset="0"/>
                <a:ea typeface="Cambria" charset="0"/>
                <a:cs typeface="Cambria" charset="0"/>
              </a:rPr>
              <a:t>200 participants</a:t>
            </a:r>
          </a:p>
          <a:p>
            <a:pPr marL="285750" indent="-285750">
              <a:buFont typeface="Arial" charset="0"/>
              <a:buChar char="•"/>
            </a:pPr>
            <a:r>
              <a:rPr lang="en-US" sz="2000" b="1" dirty="0" smtClean="0">
                <a:latin typeface="Cambria" charset="0"/>
                <a:ea typeface="Cambria" charset="0"/>
                <a:cs typeface="Cambria" charset="0"/>
              </a:rPr>
              <a:t>Issues discussed: </a:t>
            </a:r>
            <a:r>
              <a:rPr lang="en-US" sz="2000" dirty="0" smtClean="0">
                <a:latin typeface="Cambria" charset="0"/>
                <a:ea typeface="Cambria" charset="0"/>
                <a:cs typeface="Cambria" charset="0"/>
              </a:rPr>
              <a:t>Access </a:t>
            </a:r>
            <a:r>
              <a:rPr lang="en-US" sz="2000" dirty="0">
                <a:latin typeface="Cambria" charset="0"/>
                <a:ea typeface="Cambria" charset="0"/>
                <a:cs typeface="Cambria" charset="0"/>
              </a:rPr>
              <a:t>&amp; </a:t>
            </a:r>
            <a:r>
              <a:rPr lang="en-US" sz="2000" dirty="0" smtClean="0">
                <a:latin typeface="Cambria" charset="0"/>
                <a:ea typeface="Cambria" charset="0"/>
                <a:cs typeface="Cambria" charset="0"/>
              </a:rPr>
              <a:t>Diversity, </a:t>
            </a:r>
            <a:r>
              <a:rPr lang="en-US" sz="2000" dirty="0">
                <a:latin typeface="Cambria" charset="0"/>
                <a:ea typeface="Cambria" charset="0"/>
                <a:cs typeface="Cambria" charset="0"/>
              </a:rPr>
              <a:t>Cyber </a:t>
            </a:r>
            <a:r>
              <a:rPr lang="en-US" sz="2000" dirty="0" smtClean="0">
                <a:latin typeface="Cambria" charset="0"/>
                <a:ea typeface="Cambria" charset="0"/>
                <a:cs typeface="Cambria" charset="0"/>
              </a:rPr>
              <a:t>Security, </a:t>
            </a:r>
            <a:r>
              <a:rPr lang="en-US" sz="2000" dirty="0">
                <a:latin typeface="Cambria" charset="0"/>
                <a:ea typeface="Cambria" charset="0"/>
                <a:cs typeface="Cambria" charset="0"/>
              </a:rPr>
              <a:t>Youth and </a:t>
            </a:r>
            <a:r>
              <a:rPr lang="en-US" sz="2000" dirty="0" smtClean="0">
                <a:latin typeface="Cambria" charset="0"/>
                <a:ea typeface="Cambria" charset="0"/>
                <a:cs typeface="Cambria" charset="0"/>
              </a:rPr>
              <a:t>Gender, New emerging Issues</a:t>
            </a:r>
          </a:p>
          <a:p>
            <a:pPr marL="285750" indent="-285750">
              <a:buFont typeface="Arial" charset="0"/>
              <a:buChar char="•"/>
            </a:pPr>
            <a:r>
              <a:rPr lang="en-US" sz="2000" b="1" dirty="0">
                <a:latin typeface="Cambria" charset="0"/>
                <a:ea typeface="Cambria" charset="0"/>
                <a:cs typeface="Cambria" charset="0"/>
              </a:rPr>
              <a:t>Simultaneous translation in Pashto, Dari, and English </a:t>
            </a:r>
            <a:endParaRPr lang="en-US" sz="2000" b="1" dirty="0" smtClean="0">
              <a:latin typeface="Cambria" charset="0"/>
              <a:ea typeface="Cambria" charset="0"/>
              <a:cs typeface="Cambria" charset="0"/>
            </a:endParaRPr>
          </a:p>
          <a:p>
            <a:pPr marL="285750" indent="-285750">
              <a:buFont typeface="Arial" charset="0"/>
              <a:buChar char="•"/>
            </a:pPr>
            <a:r>
              <a:rPr lang="en-US" sz="2000" b="1" dirty="0" smtClean="0">
                <a:latin typeface="Cambria" charset="0"/>
                <a:ea typeface="Cambria" charset="0"/>
                <a:cs typeface="Cambria" charset="0"/>
              </a:rPr>
              <a:t>Online participation available</a:t>
            </a:r>
            <a:endParaRPr lang="en-US" sz="2000" b="1" dirty="0">
              <a:latin typeface="Cambria" charset="0"/>
              <a:ea typeface="Cambria" charset="0"/>
              <a:cs typeface="Cambria" charset="0"/>
            </a:endParaRPr>
          </a:p>
          <a:p>
            <a:pPr marL="285750" indent="-285750">
              <a:buFont typeface="Arial" charset="0"/>
              <a:buChar char="•"/>
            </a:pPr>
            <a:endParaRPr lang="en-US" sz="2000" b="1" dirty="0">
              <a:latin typeface="Cambria" charset="0"/>
              <a:ea typeface="Cambria" charset="0"/>
              <a:cs typeface="Cambria" charset="0"/>
            </a:endParaRPr>
          </a:p>
          <a:p>
            <a:pPr marL="285750" indent="-285750">
              <a:buFont typeface="Arial" charset="0"/>
              <a:buChar char="•"/>
            </a:pPr>
            <a:endParaRPr lang="en-US" sz="2000" b="1" dirty="0">
              <a:latin typeface="Cambria" charset="0"/>
              <a:ea typeface="Cambria" charset="0"/>
              <a:cs typeface="Cambria" charset="0"/>
            </a:endParaRPr>
          </a:p>
          <a:p>
            <a:pPr marL="285750" indent="-285750">
              <a:buFont typeface="Arial" charset="0"/>
              <a:buChar char="•"/>
            </a:pPr>
            <a:endParaRPr lang="en-US" sz="2000" dirty="0">
              <a:latin typeface="Cambria" charset="0"/>
              <a:ea typeface="Cambria" charset="0"/>
              <a:cs typeface="Cambria" charset="0"/>
            </a:endParaRPr>
          </a:p>
        </p:txBody>
      </p:sp>
    </p:spTree>
    <p:extLst>
      <p:ext uri="{BB962C8B-B14F-4D97-AF65-F5344CB8AC3E}">
        <p14:creationId xmlns:p14="http://schemas.microsoft.com/office/powerpoint/2010/main" val="110954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 y="6214349"/>
            <a:ext cx="2926080" cy="369332"/>
          </a:xfrm>
          <a:prstGeom prst="rect">
            <a:avLst/>
          </a:prstGeom>
          <a:noFill/>
        </p:spPr>
        <p:txBody>
          <a:bodyPr wrap="square" rtlCol="0">
            <a:spAutoFit/>
          </a:bodyPr>
          <a:lstStyle/>
          <a:p>
            <a:r>
              <a:rPr lang="en-US" b="1" dirty="0" smtClean="0">
                <a:solidFill>
                  <a:schemeClr val="bg1"/>
                </a:solidFill>
              </a:rPr>
              <a:t>IG Kids Academy</a:t>
            </a:r>
            <a:endParaRPr lang="en-US" b="1" dirty="0">
              <a:solidFill>
                <a:schemeClr val="bg1"/>
              </a:solidFill>
            </a:endParaRPr>
          </a:p>
        </p:txBody>
      </p:sp>
      <p:sp>
        <p:nvSpPr>
          <p:cNvPr id="8" name="TextBox 7"/>
          <p:cNvSpPr txBox="1"/>
          <p:nvPr/>
        </p:nvSpPr>
        <p:spPr>
          <a:xfrm>
            <a:off x="-82296" y="54026"/>
            <a:ext cx="4526280" cy="646331"/>
          </a:xfrm>
          <a:prstGeom prst="rect">
            <a:avLst/>
          </a:prstGeom>
          <a:noFill/>
        </p:spPr>
        <p:txBody>
          <a:bodyPr wrap="square" rtlCol="0">
            <a:spAutoFit/>
          </a:bodyPr>
          <a:lstStyle/>
          <a:p>
            <a:pPr algn="ctr"/>
            <a:r>
              <a:rPr lang="en-US" b="1" dirty="0" smtClean="0">
                <a:solidFill>
                  <a:srgbClr val="FF0000"/>
                </a:solidFill>
                <a:latin typeface="Cambria" charset="0"/>
                <a:ea typeface="Cambria" charset="0"/>
                <a:cs typeface="Cambria" charset="0"/>
              </a:rPr>
              <a:t>3</a:t>
            </a:r>
            <a:r>
              <a:rPr lang="en-US" b="1" baseline="30000" dirty="0" smtClean="0">
                <a:solidFill>
                  <a:srgbClr val="FF0000"/>
                </a:solidFill>
                <a:latin typeface="Cambria" charset="0"/>
                <a:ea typeface="Cambria" charset="0"/>
                <a:cs typeface="Cambria" charset="0"/>
              </a:rPr>
              <a:t>rd</a:t>
            </a:r>
            <a:r>
              <a:rPr lang="en-US" b="1" dirty="0" smtClean="0">
                <a:solidFill>
                  <a:srgbClr val="FF0000"/>
                </a:solidFill>
                <a:latin typeface="Cambria" charset="0"/>
                <a:ea typeface="Cambria" charset="0"/>
                <a:cs typeface="Cambria" charset="0"/>
              </a:rPr>
              <a:t> SEEDIG </a:t>
            </a:r>
            <a:r>
              <a:rPr lang="en-US" sz="1600" b="1" dirty="0" smtClean="0">
                <a:solidFill>
                  <a:srgbClr val="FF0000"/>
                </a:solidFill>
                <a:latin typeface="Cambria" charset="0"/>
                <a:ea typeface="Cambria" charset="0"/>
                <a:cs typeface="Cambria" charset="0"/>
              </a:rPr>
              <a:t>(IGF for South Eastern Europe) </a:t>
            </a:r>
          </a:p>
          <a:p>
            <a:pPr algn="ctr"/>
            <a:r>
              <a:rPr lang="en-US" b="1" dirty="0" smtClean="0">
                <a:solidFill>
                  <a:srgbClr val="FF0000"/>
                </a:solidFill>
                <a:latin typeface="Cambria" charset="0"/>
                <a:ea typeface="Cambria" charset="0"/>
                <a:cs typeface="Cambria" charset="0"/>
              </a:rPr>
              <a:t>24 - 25 May, </a:t>
            </a:r>
            <a:r>
              <a:rPr lang="en-US" b="1" dirty="0" err="1" smtClean="0">
                <a:solidFill>
                  <a:srgbClr val="FF0000"/>
                </a:solidFill>
                <a:latin typeface="Cambria" charset="0"/>
                <a:ea typeface="Cambria" charset="0"/>
                <a:cs typeface="Cambria" charset="0"/>
              </a:rPr>
              <a:t>Ohrid</a:t>
            </a:r>
            <a:r>
              <a:rPr lang="en-US" b="1" dirty="0" smtClean="0">
                <a:solidFill>
                  <a:srgbClr val="FF0000"/>
                </a:solidFill>
                <a:latin typeface="Cambria" charset="0"/>
                <a:ea typeface="Cambria" charset="0"/>
                <a:cs typeface="Cambria" charset="0"/>
              </a:rPr>
              <a:t>, FYR Macedonia</a:t>
            </a:r>
            <a:endParaRPr lang="en-US" b="1" dirty="0">
              <a:solidFill>
                <a:srgbClr val="FF0000"/>
              </a:solidFill>
              <a:latin typeface="Cambria" charset="0"/>
              <a:ea typeface="Cambria" charset="0"/>
              <a:cs typeface="Cambria" charset="0"/>
            </a:endParaRPr>
          </a:p>
        </p:txBody>
      </p:sp>
      <p:sp>
        <p:nvSpPr>
          <p:cNvPr id="12" name="TextBox 11"/>
          <p:cNvSpPr txBox="1"/>
          <p:nvPr/>
        </p:nvSpPr>
        <p:spPr>
          <a:xfrm>
            <a:off x="66294" y="700357"/>
            <a:ext cx="4229100" cy="3108543"/>
          </a:xfrm>
          <a:prstGeom prst="rect">
            <a:avLst/>
          </a:prstGeom>
          <a:noFill/>
        </p:spPr>
        <p:txBody>
          <a:bodyPr wrap="square" rtlCol="0">
            <a:spAutoFit/>
          </a:bodyPr>
          <a:lstStyle/>
          <a:p>
            <a:pPr marL="285750" indent="-285750">
              <a:buFont typeface="Arial" charset="0"/>
              <a:buChar char="•"/>
            </a:pPr>
            <a:r>
              <a:rPr lang="en-US" sz="2000" b="1" dirty="0" smtClean="0">
                <a:latin typeface="Cambria" charset="0"/>
                <a:ea typeface="Cambria" charset="0"/>
                <a:cs typeface="Cambria" charset="0"/>
              </a:rPr>
              <a:t>169 in situ participants from 24 different countries, </a:t>
            </a:r>
          </a:p>
          <a:p>
            <a:pPr marL="285750" indent="-285750">
              <a:buFont typeface="Arial" charset="0"/>
              <a:buChar char="•"/>
            </a:pPr>
            <a:r>
              <a:rPr lang="en-US" sz="2000" b="1" dirty="0" smtClean="0">
                <a:latin typeface="Cambria" charset="0"/>
                <a:ea typeface="Cambria" charset="0"/>
                <a:cs typeface="Cambria" charset="0"/>
              </a:rPr>
              <a:t>Issues discussed: </a:t>
            </a:r>
            <a:r>
              <a:rPr lang="en-US" sz="2000" dirty="0" smtClean="0">
                <a:latin typeface="Cambria" charset="0"/>
                <a:ea typeface="Cambria" charset="0"/>
                <a:cs typeface="Cambria" charset="0"/>
              </a:rPr>
              <a:t>Internet Governance, Broadband network challenges, Fake news and media literacy, </a:t>
            </a:r>
            <a:r>
              <a:rPr lang="en-US" sz="2000" dirty="0" err="1" smtClean="0">
                <a:latin typeface="Cambria" charset="0"/>
                <a:ea typeface="Cambria" charset="0"/>
                <a:cs typeface="Cambria" charset="0"/>
              </a:rPr>
              <a:t>IoT</a:t>
            </a:r>
            <a:r>
              <a:rPr lang="en-US" sz="2000" dirty="0" smtClean="0">
                <a:latin typeface="Cambria" charset="0"/>
                <a:ea typeface="Cambria" charset="0"/>
                <a:cs typeface="Cambria" charset="0"/>
              </a:rPr>
              <a:t>, Open Data, IDNs, Cybersecurity</a:t>
            </a:r>
          </a:p>
          <a:p>
            <a:pPr marL="285750" indent="-285750">
              <a:buFont typeface="Arial" charset="0"/>
              <a:buChar char="•"/>
            </a:pPr>
            <a:r>
              <a:rPr lang="en-US" sz="2000" b="1" dirty="0" smtClean="0">
                <a:latin typeface="Cambria" charset="0"/>
                <a:ea typeface="Cambria" charset="0"/>
                <a:cs typeface="Cambria" charset="0"/>
              </a:rPr>
              <a:t>SEEDIG Youth School</a:t>
            </a:r>
            <a:endParaRPr lang="en-US" sz="2000" b="1" dirty="0">
              <a:latin typeface="Cambria" charset="0"/>
              <a:ea typeface="Cambria" charset="0"/>
              <a:cs typeface="Cambria" charset="0"/>
            </a:endParaRPr>
          </a:p>
          <a:p>
            <a:pPr marL="285750" indent="-285750">
              <a:buFont typeface="Arial" charset="0"/>
              <a:buChar char="•"/>
            </a:pPr>
            <a:endParaRPr lang="en-US" b="1" dirty="0"/>
          </a:p>
          <a:p>
            <a:pPr marL="285750" indent="-285750">
              <a:buFont typeface="Arial" charset="0"/>
              <a:buChar char="•"/>
            </a:pPr>
            <a:endParaRPr lang="en-US" dirty="0"/>
          </a:p>
        </p:txBody>
      </p:sp>
      <p:pic>
        <p:nvPicPr>
          <p:cNvPr id="2" name="Picture 1"/>
          <p:cNvPicPr>
            <a:picLocks noChangeAspect="1"/>
          </p:cNvPicPr>
          <p:nvPr/>
        </p:nvPicPr>
        <p:blipFill>
          <a:blip r:embed="rId2"/>
          <a:stretch>
            <a:fillRect/>
          </a:stretch>
        </p:blipFill>
        <p:spPr>
          <a:xfrm>
            <a:off x="4764024" y="0"/>
            <a:ext cx="4379976" cy="3183783"/>
          </a:xfrm>
          <a:prstGeom prst="rect">
            <a:avLst/>
          </a:prstGeom>
        </p:spPr>
      </p:pic>
      <p:pic>
        <p:nvPicPr>
          <p:cNvPr id="10" name="Picture 9"/>
          <p:cNvPicPr>
            <a:picLocks noChangeAspect="1"/>
          </p:cNvPicPr>
          <p:nvPr/>
        </p:nvPicPr>
        <p:blipFill>
          <a:blip r:embed="rId3"/>
          <a:stretch>
            <a:fillRect/>
          </a:stretch>
        </p:blipFill>
        <p:spPr>
          <a:xfrm>
            <a:off x="43947" y="3291841"/>
            <a:ext cx="4484105" cy="3544629"/>
          </a:xfrm>
          <a:prstGeom prst="rect">
            <a:avLst/>
          </a:prstGeom>
        </p:spPr>
      </p:pic>
      <p:pic>
        <p:nvPicPr>
          <p:cNvPr id="14" name="Picture 13"/>
          <p:cNvPicPr>
            <a:picLocks noChangeAspect="1"/>
          </p:cNvPicPr>
          <p:nvPr/>
        </p:nvPicPr>
        <p:blipFill>
          <a:blip r:embed="rId4"/>
          <a:stretch>
            <a:fillRect/>
          </a:stretch>
        </p:blipFill>
        <p:spPr>
          <a:xfrm>
            <a:off x="4764024" y="3291840"/>
            <a:ext cx="4379976" cy="3544629"/>
          </a:xfrm>
          <a:prstGeom prst="rect">
            <a:avLst/>
          </a:prstGeom>
        </p:spPr>
      </p:pic>
    </p:spTree>
    <p:extLst>
      <p:ext uri="{BB962C8B-B14F-4D97-AF65-F5344CB8AC3E}">
        <p14:creationId xmlns:p14="http://schemas.microsoft.com/office/powerpoint/2010/main" val="174581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2296" y="54026"/>
            <a:ext cx="8535180" cy="830997"/>
          </a:xfrm>
          <a:prstGeom prst="rect">
            <a:avLst/>
          </a:prstGeom>
          <a:noFill/>
        </p:spPr>
        <p:txBody>
          <a:bodyPr wrap="square" rtlCol="0">
            <a:spAutoFit/>
          </a:bodyPr>
          <a:lstStyle/>
          <a:p>
            <a:pPr algn="ctr"/>
            <a:r>
              <a:rPr lang="en-US" sz="2400" b="1" dirty="0" smtClean="0">
                <a:solidFill>
                  <a:srgbClr val="FF0000"/>
                </a:solidFill>
                <a:latin typeface="Cambria" charset="0"/>
                <a:ea typeface="Cambria" charset="0"/>
                <a:cs typeface="Cambria" charset="0"/>
              </a:rPr>
              <a:t>3</a:t>
            </a:r>
            <a:r>
              <a:rPr lang="en-US" sz="2400" b="1" baseline="30000" dirty="0" smtClean="0">
                <a:solidFill>
                  <a:srgbClr val="FF0000"/>
                </a:solidFill>
                <a:latin typeface="Cambria" charset="0"/>
                <a:ea typeface="Cambria" charset="0"/>
                <a:cs typeface="Cambria" charset="0"/>
              </a:rPr>
              <a:t>rd</a:t>
            </a:r>
            <a:r>
              <a:rPr lang="en-US" sz="2400" b="1" dirty="0" smtClean="0">
                <a:solidFill>
                  <a:srgbClr val="FF0000"/>
                </a:solidFill>
                <a:latin typeface="Cambria" charset="0"/>
                <a:ea typeface="Cambria" charset="0"/>
                <a:cs typeface="Cambria" charset="0"/>
              </a:rPr>
              <a:t> Sri Lanka IGF</a:t>
            </a:r>
          </a:p>
          <a:p>
            <a:pPr algn="ctr"/>
            <a:r>
              <a:rPr lang="en-US" sz="2400" b="1" dirty="0" smtClean="0">
                <a:solidFill>
                  <a:srgbClr val="FF0000"/>
                </a:solidFill>
                <a:latin typeface="Cambria" charset="0"/>
                <a:ea typeface="Cambria" charset="0"/>
                <a:cs typeface="Cambria" charset="0"/>
              </a:rPr>
              <a:t>16 – 18 May, Colombo</a:t>
            </a:r>
            <a:endParaRPr lang="en-US" sz="2400" b="1" dirty="0">
              <a:solidFill>
                <a:srgbClr val="FF0000"/>
              </a:solidFill>
              <a:latin typeface="Cambria" charset="0"/>
              <a:ea typeface="Cambria" charset="0"/>
              <a:cs typeface="Cambria" charset="0"/>
            </a:endParaRPr>
          </a:p>
        </p:txBody>
      </p:sp>
      <p:sp>
        <p:nvSpPr>
          <p:cNvPr id="12" name="TextBox 11"/>
          <p:cNvSpPr txBox="1"/>
          <p:nvPr/>
        </p:nvSpPr>
        <p:spPr>
          <a:xfrm>
            <a:off x="320039" y="833579"/>
            <a:ext cx="8005254" cy="2554545"/>
          </a:xfrm>
          <a:prstGeom prst="rect">
            <a:avLst/>
          </a:prstGeom>
          <a:noFill/>
        </p:spPr>
        <p:txBody>
          <a:bodyPr wrap="square" rtlCol="0">
            <a:spAutoFit/>
          </a:bodyPr>
          <a:lstStyle/>
          <a:p>
            <a:pPr marL="285750" indent="-285750">
              <a:buFont typeface="Arial" charset="0"/>
              <a:buChar char="•"/>
            </a:pPr>
            <a:r>
              <a:rPr lang="en-US" sz="2000" b="1" dirty="0" smtClean="0">
                <a:latin typeface="Cambria" charset="0"/>
                <a:ea typeface="Cambria" charset="0"/>
                <a:cs typeface="Cambria" charset="0"/>
              </a:rPr>
              <a:t>100+ participants + online participants</a:t>
            </a:r>
          </a:p>
          <a:p>
            <a:pPr marL="285750" indent="-285750">
              <a:buFont typeface="Arial" charset="0"/>
              <a:buChar char="•"/>
            </a:pPr>
            <a:r>
              <a:rPr lang="en-US" sz="2000" b="1" dirty="0" smtClean="0">
                <a:latin typeface="Cambria" charset="0"/>
                <a:ea typeface="Cambria" charset="0"/>
                <a:cs typeface="Cambria" charset="0"/>
              </a:rPr>
              <a:t>Issues discussed: </a:t>
            </a:r>
            <a:r>
              <a:rPr lang="en-US" sz="2000" dirty="0" smtClean="0">
                <a:latin typeface="Cambria" charset="0"/>
                <a:ea typeface="Cambria" charset="0"/>
                <a:cs typeface="Cambria" charset="0"/>
              </a:rPr>
              <a:t>Internet Governance, </a:t>
            </a:r>
            <a:r>
              <a:rPr lang="en-US" sz="2000" dirty="0" err="1" smtClean="0">
                <a:latin typeface="Cambria" charset="0"/>
                <a:ea typeface="Cambria" charset="0"/>
                <a:cs typeface="Cambria" charset="0"/>
              </a:rPr>
              <a:t>Multistakeholder</a:t>
            </a:r>
            <a:r>
              <a:rPr lang="en-US" sz="2000" dirty="0" smtClean="0">
                <a:latin typeface="Cambria" charset="0"/>
                <a:ea typeface="Cambria" charset="0"/>
                <a:cs typeface="Cambria" charset="0"/>
              </a:rPr>
              <a:t> approach, SDGs and Internet, Cybersecurity and Safer Internet, Digital Rights </a:t>
            </a:r>
          </a:p>
          <a:p>
            <a:pPr marL="285750" indent="-285750">
              <a:buFont typeface="Arial" charset="0"/>
              <a:buChar char="•"/>
            </a:pPr>
            <a:r>
              <a:rPr lang="en-US" sz="2000" b="1" dirty="0" smtClean="0">
                <a:latin typeface="Cambria" charset="0"/>
                <a:ea typeface="Cambria" charset="0"/>
                <a:cs typeface="Cambria" charset="0"/>
              </a:rPr>
              <a:t>Youth IGF Initiative</a:t>
            </a:r>
          </a:p>
          <a:p>
            <a:pPr marL="285750" indent="-285750">
              <a:buFont typeface="Arial" charset="0"/>
              <a:buChar char="•"/>
            </a:pPr>
            <a:r>
              <a:rPr lang="en-US" sz="2000" b="1" dirty="0" smtClean="0">
                <a:latin typeface="Cambria" charset="0"/>
                <a:ea typeface="Cambria" charset="0"/>
                <a:cs typeface="Cambria" charset="0"/>
              </a:rPr>
              <a:t>Women of the IGF Sri Lanka</a:t>
            </a:r>
          </a:p>
          <a:p>
            <a:pPr marL="285750" indent="-285750">
              <a:buFont typeface="Arial" charset="0"/>
              <a:buChar char="•"/>
            </a:pPr>
            <a:r>
              <a:rPr lang="en-US" sz="2000" b="1" dirty="0" smtClean="0">
                <a:latin typeface="Cambria" charset="0"/>
                <a:ea typeface="Cambria" charset="0"/>
                <a:cs typeface="Cambria" charset="0"/>
              </a:rPr>
              <a:t>IGF Sri Lanka Village</a:t>
            </a:r>
            <a:endParaRPr lang="en-US" sz="2000" b="1" dirty="0">
              <a:latin typeface="Cambria" charset="0"/>
              <a:ea typeface="Cambria" charset="0"/>
              <a:cs typeface="Cambria" charset="0"/>
            </a:endParaRPr>
          </a:p>
          <a:p>
            <a:pPr marL="285750" indent="-285750">
              <a:buFont typeface="Arial" charset="0"/>
              <a:buChar char="•"/>
            </a:pPr>
            <a:endParaRPr lang="en-US" sz="2000" b="1" dirty="0">
              <a:latin typeface="Cambria" charset="0"/>
              <a:ea typeface="Cambria" charset="0"/>
              <a:cs typeface="Cambria" charset="0"/>
            </a:endParaRPr>
          </a:p>
          <a:p>
            <a:pPr marL="285750" indent="-285750">
              <a:buFont typeface="Arial" charset="0"/>
              <a:buChar char="•"/>
            </a:pPr>
            <a:endParaRPr lang="en-US" sz="2000" dirty="0">
              <a:latin typeface="Cambria" charset="0"/>
              <a:ea typeface="Cambria" charset="0"/>
              <a:cs typeface="Cambria" charset="0"/>
            </a:endParaRPr>
          </a:p>
        </p:txBody>
      </p:sp>
      <p:pic>
        <p:nvPicPr>
          <p:cNvPr id="6" name="image2.jpg" descr="selected.jpg"/>
          <p:cNvPicPr/>
          <p:nvPr/>
        </p:nvPicPr>
        <p:blipFill>
          <a:blip r:embed="rId2"/>
          <a:srcRect/>
          <a:stretch>
            <a:fillRect/>
          </a:stretch>
        </p:blipFill>
        <p:spPr>
          <a:xfrm>
            <a:off x="785301" y="2754352"/>
            <a:ext cx="7074729" cy="4103648"/>
          </a:xfrm>
          <a:prstGeom prst="rect">
            <a:avLst/>
          </a:prstGeom>
          <a:ln/>
        </p:spPr>
      </p:pic>
    </p:spTree>
    <p:extLst>
      <p:ext uri="{BB962C8B-B14F-4D97-AF65-F5344CB8AC3E}">
        <p14:creationId xmlns:p14="http://schemas.microsoft.com/office/powerpoint/2010/main" val="21882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29661"/>
          </a:xfrm>
        </p:spPr>
        <p:txBody>
          <a:bodyPr>
            <a:normAutofit/>
          </a:bodyPr>
          <a:lstStyle/>
          <a:p>
            <a:pPr algn="ctr"/>
            <a:r>
              <a:rPr lang="en-US" sz="3200" b="1" dirty="0" smtClean="0">
                <a:solidFill>
                  <a:srgbClr val="FF0000"/>
                </a:solidFill>
                <a:latin typeface="Cambria" charset="0"/>
                <a:ea typeface="Cambria" charset="0"/>
                <a:cs typeface="Cambria" charset="0"/>
              </a:rPr>
              <a:t>How do the NRIs help the global IGF?</a:t>
            </a:r>
            <a:endParaRPr lang="en-US" sz="3200" b="1" dirty="0">
              <a:solidFill>
                <a:srgbClr val="FF0000"/>
              </a:solidFill>
              <a:latin typeface="Cambria" charset="0"/>
              <a:ea typeface="Cambria" charset="0"/>
              <a:cs typeface="Cambria" charset="0"/>
            </a:endParaRPr>
          </a:p>
        </p:txBody>
      </p:sp>
      <p:sp>
        <p:nvSpPr>
          <p:cNvPr id="3" name="Content Placeholder 2"/>
          <p:cNvSpPr>
            <a:spLocks noGrp="1"/>
          </p:cNvSpPr>
          <p:nvPr>
            <p:ph idx="1"/>
          </p:nvPr>
        </p:nvSpPr>
        <p:spPr>
          <a:xfrm>
            <a:off x="628650" y="1165609"/>
            <a:ext cx="8147360" cy="5011354"/>
          </a:xfrm>
        </p:spPr>
        <p:txBody>
          <a:bodyPr>
            <a:normAutofit/>
          </a:bodyPr>
          <a:lstStyle/>
          <a:p>
            <a:r>
              <a:rPr lang="en-US" sz="2400" dirty="0" smtClean="0">
                <a:latin typeface="Cambria" charset="0"/>
                <a:ea typeface="Cambria" charset="0"/>
                <a:cs typeface="Cambria" charset="0"/>
              </a:rPr>
              <a:t>Submit concrete, written outcomes from their annual meetings and intersessional work, to the global IGF intersessional work (BPFs, CNEB);</a:t>
            </a:r>
            <a:br>
              <a:rPr lang="en-US" sz="2400" dirty="0" smtClean="0">
                <a:latin typeface="Cambria" charset="0"/>
                <a:ea typeface="Cambria" charset="0"/>
                <a:cs typeface="Cambria" charset="0"/>
              </a:rPr>
            </a:br>
            <a:endParaRPr lang="en-US" sz="2400" dirty="0" smtClean="0">
              <a:latin typeface="Cambria" charset="0"/>
              <a:ea typeface="Cambria" charset="0"/>
              <a:cs typeface="Cambria" charset="0"/>
            </a:endParaRPr>
          </a:p>
          <a:p>
            <a:r>
              <a:rPr lang="en-US" sz="2400" dirty="0" smtClean="0">
                <a:latin typeface="Cambria" charset="0"/>
                <a:ea typeface="Cambria" charset="0"/>
                <a:cs typeface="Cambria" charset="0"/>
              </a:rPr>
              <a:t>Direct contributors to the IGF intersessional work by participating in the virtual and onsite meetings, and feeding into the discussion.</a:t>
            </a:r>
            <a:endParaRPr lang="en-US" sz="2400" dirty="0">
              <a:latin typeface="Cambria" charset="0"/>
              <a:ea typeface="Cambria" charset="0"/>
              <a:cs typeface="Cambria" charset="0"/>
            </a:endParaRPr>
          </a:p>
        </p:txBody>
      </p:sp>
    </p:spTree>
    <p:extLst>
      <p:ext uri="{BB962C8B-B14F-4D97-AF65-F5344CB8AC3E}">
        <p14:creationId xmlns:p14="http://schemas.microsoft.com/office/powerpoint/2010/main" val="1273437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59" y="108857"/>
            <a:ext cx="8885528" cy="401506"/>
          </a:xfrm>
        </p:spPr>
        <p:txBody>
          <a:bodyPr>
            <a:normAutofit fontScale="90000"/>
          </a:bodyPr>
          <a:lstStyle/>
          <a:p>
            <a:r>
              <a:rPr lang="en-US" sz="2400" b="1" dirty="0" smtClean="0">
                <a:solidFill>
                  <a:srgbClr val="FF0000"/>
                </a:solidFill>
                <a:latin typeface="Cambria" charset="0"/>
                <a:ea typeface="Cambria" charset="0"/>
                <a:cs typeface="Cambria" charset="0"/>
              </a:rPr>
              <a:t>NRIs activities during the IGF 2016 </a:t>
            </a:r>
            <a:endParaRPr lang="en-GB" sz="1800" b="1" dirty="0">
              <a:solidFill>
                <a:srgbClr val="FF0000"/>
              </a:solidFill>
              <a:latin typeface="Cambria" charset="0"/>
              <a:ea typeface="Cambria" charset="0"/>
              <a:cs typeface="Cambria" charset="0"/>
            </a:endParaRPr>
          </a:p>
        </p:txBody>
      </p:sp>
      <p:sp>
        <p:nvSpPr>
          <p:cNvPr id="3" name="Subtitle 2"/>
          <p:cNvSpPr>
            <a:spLocks noGrp="1"/>
          </p:cNvSpPr>
          <p:nvPr>
            <p:ph type="subTitle" idx="1"/>
          </p:nvPr>
        </p:nvSpPr>
        <p:spPr>
          <a:xfrm>
            <a:off x="541782" y="510363"/>
            <a:ext cx="8241030" cy="6064173"/>
          </a:xfrm>
        </p:spPr>
        <p:txBody>
          <a:bodyPr>
            <a:normAutofit/>
          </a:bodyPr>
          <a:lstStyle/>
          <a:p>
            <a:pPr marL="285750" indent="-285750" algn="l">
              <a:buFont typeface="Arial" charset="0"/>
              <a:buChar char="•"/>
            </a:pPr>
            <a:r>
              <a:rPr lang="en-US" b="1" dirty="0" smtClean="0">
                <a:latin typeface="Cambria" charset="0"/>
                <a:ea typeface="Cambria" charset="0"/>
                <a:cs typeface="Cambria" charset="0"/>
              </a:rPr>
              <a:t>NRIs Main Session on: access, secure Internet, funding sources, creating more awareness about IG and purpose of the stakeholder engagement</a:t>
            </a:r>
            <a:r>
              <a:rPr lang="en-US" b="1" dirty="0">
                <a:latin typeface="Cambria" charset="0"/>
                <a:ea typeface="Cambria" charset="0"/>
                <a:cs typeface="Cambria" charset="0"/>
              </a:rPr>
              <a:t>;</a:t>
            </a:r>
            <a:endParaRPr lang="en-US" b="1" dirty="0" smtClean="0">
              <a:latin typeface="Cambria" charset="0"/>
              <a:ea typeface="Cambria" charset="0"/>
              <a:cs typeface="Cambria" charset="0"/>
            </a:endParaRPr>
          </a:p>
          <a:p>
            <a:pPr marL="285750" indent="-285750" algn="l">
              <a:buFont typeface="Arial" charset="0"/>
              <a:buChar char="•"/>
            </a:pPr>
            <a:r>
              <a:rPr lang="en-US" b="1" dirty="0" smtClean="0">
                <a:latin typeface="Cambria" charset="0"/>
                <a:ea typeface="Cambria" charset="0"/>
                <a:cs typeface="Cambria" charset="0"/>
              </a:rPr>
              <a:t>NRIs Coordination Meeting between the global IGF, NRIs and the wider community</a:t>
            </a:r>
          </a:p>
          <a:p>
            <a:pPr marL="285750" indent="-285750" algn="l">
              <a:buFont typeface="Arial" charset="0"/>
              <a:buChar char="•"/>
            </a:pPr>
            <a:r>
              <a:rPr lang="en-US" b="1" dirty="0" smtClean="0">
                <a:latin typeface="Cambria" charset="0"/>
                <a:ea typeface="Cambria" charset="0"/>
                <a:cs typeface="Cambria" charset="0"/>
              </a:rPr>
              <a:t>NRIs Booth at the IGF Village</a:t>
            </a:r>
            <a:endParaRPr lang="en-US" dirty="0">
              <a:latin typeface="Cambria" charset="0"/>
              <a:ea typeface="Cambria" charset="0"/>
              <a:cs typeface="Cambria" charset="0"/>
            </a:endParaRPr>
          </a:p>
          <a:p>
            <a:pPr marL="285750" indent="-285750" algn="l">
              <a:buFontTx/>
              <a:buChar char="-"/>
            </a:pPr>
            <a:endParaRPr lang="en-GB" dirty="0"/>
          </a:p>
        </p:txBody>
      </p:sp>
      <p:pic>
        <p:nvPicPr>
          <p:cNvPr id="4" name="Picture 3"/>
          <p:cNvPicPr>
            <a:picLocks noChangeAspect="1"/>
          </p:cNvPicPr>
          <p:nvPr/>
        </p:nvPicPr>
        <p:blipFill>
          <a:blip r:embed="rId2"/>
          <a:stretch>
            <a:fillRect/>
          </a:stretch>
        </p:blipFill>
        <p:spPr>
          <a:xfrm>
            <a:off x="333590" y="2101043"/>
            <a:ext cx="8452266" cy="4756957"/>
          </a:xfrm>
          <a:prstGeom prst="rect">
            <a:avLst/>
          </a:prstGeom>
        </p:spPr>
      </p:pic>
    </p:spTree>
    <p:extLst>
      <p:ext uri="{BB962C8B-B14F-4D97-AF65-F5344CB8AC3E}">
        <p14:creationId xmlns:p14="http://schemas.microsoft.com/office/powerpoint/2010/main" val="1844337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235" y="108857"/>
            <a:ext cx="8494123" cy="983963"/>
          </a:xfrm>
        </p:spPr>
        <p:txBody>
          <a:bodyPr>
            <a:noAutofit/>
          </a:bodyPr>
          <a:lstStyle/>
          <a:p>
            <a:r>
              <a:rPr lang="en-US" sz="2800" b="1" dirty="0" smtClean="0">
                <a:solidFill>
                  <a:srgbClr val="FF0000"/>
                </a:solidFill>
                <a:latin typeface="Cambria" panose="02040503050406030204" pitchFamily="18" charset="0"/>
              </a:rPr>
              <a:t>IGF 2016: NRIs </a:t>
            </a:r>
            <a:r>
              <a:rPr lang="en-US" sz="2800" b="1" dirty="0">
                <a:solidFill>
                  <a:srgbClr val="FF0000"/>
                </a:solidFill>
                <a:latin typeface="Cambria" panose="02040503050406030204" pitchFamily="18" charset="0"/>
              </a:rPr>
              <a:t>Toolkit </a:t>
            </a:r>
            <a:r>
              <a:rPr lang="en-US" sz="2800" b="1" dirty="0" smtClean="0">
                <a:solidFill>
                  <a:srgbClr val="FF0000"/>
                </a:solidFill>
                <a:latin typeface="Cambria" panose="02040503050406030204" pitchFamily="18" charset="0"/>
              </a:rPr>
              <a:t>to assist communities in</a:t>
            </a:r>
            <a:r>
              <a:rPr lang="en-US" sz="2800" b="1" dirty="0">
                <a:solidFill>
                  <a:srgbClr val="FF0000"/>
                </a:solidFill>
                <a:latin typeface="Cambria" panose="02040503050406030204" pitchFamily="18" charset="0"/>
              </a:rPr>
              <a:t/>
            </a:r>
            <a:br>
              <a:rPr lang="en-US" sz="2800" b="1" dirty="0">
                <a:solidFill>
                  <a:srgbClr val="FF0000"/>
                </a:solidFill>
                <a:latin typeface="Cambria" panose="02040503050406030204" pitchFamily="18" charset="0"/>
              </a:rPr>
            </a:br>
            <a:r>
              <a:rPr lang="en-US" sz="2800" b="1" dirty="0">
                <a:solidFill>
                  <a:srgbClr val="FF0000"/>
                </a:solidFill>
                <a:latin typeface="Cambria" panose="02040503050406030204" pitchFamily="18" charset="0"/>
              </a:rPr>
              <a:t>establishing the IGF initiatives</a:t>
            </a:r>
            <a:endParaRPr lang="en-GB" sz="2800" b="1" dirty="0">
              <a:solidFill>
                <a:srgbClr val="FF0000"/>
              </a:solidFill>
              <a:latin typeface="Cambria" panose="02040503050406030204" pitchFamily="18" charset="0"/>
            </a:endParaRPr>
          </a:p>
        </p:txBody>
      </p:sp>
      <p:sp>
        <p:nvSpPr>
          <p:cNvPr id="3" name="Subtitle 2"/>
          <p:cNvSpPr>
            <a:spLocks noGrp="1"/>
          </p:cNvSpPr>
          <p:nvPr>
            <p:ph type="subTitle" idx="1"/>
          </p:nvPr>
        </p:nvSpPr>
        <p:spPr>
          <a:xfrm>
            <a:off x="415235" y="1360450"/>
            <a:ext cx="8606102" cy="4427034"/>
          </a:xfrm>
        </p:spPr>
        <p:txBody>
          <a:bodyPr>
            <a:normAutofit/>
          </a:bodyPr>
          <a:lstStyle/>
          <a:p>
            <a:pPr marL="285750" indent="-285750" algn="l">
              <a:buFont typeface="Arial" panose="020B0604020202020204" pitchFamily="34" charset="0"/>
              <a:buChar char="•"/>
            </a:pPr>
            <a:r>
              <a:rPr lang="en-US" sz="2400" dirty="0" smtClean="0">
                <a:latin typeface="Cambria" panose="02040503050406030204" pitchFamily="18" charset="0"/>
              </a:rPr>
              <a:t>As called for in the IGF2015 Substantive Session of the NRIs, the IGF Secretariat in collaboration with the NRIs Working Group and the NRIs developed a basic “Toolkit” publication to support new NRI Initiatives and strengthen the engagement of existing NRIs.</a:t>
            </a:r>
          </a:p>
          <a:p>
            <a:pPr marL="285750" indent="-285750" algn="l">
              <a:buFont typeface="Arial" panose="020B0604020202020204" pitchFamily="34" charset="0"/>
              <a:buChar char="•"/>
            </a:pPr>
            <a:r>
              <a:rPr lang="en-US" sz="2400" dirty="0" smtClean="0">
                <a:latin typeface="Cambria" panose="02040503050406030204" pitchFamily="18" charset="0"/>
              </a:rPr>
              <a:t>The Toolkit provides some broad background information and outlines the </a:t>
            </a:r>
            <a:r>
              <a:rPr lang="en-US" sz="2400" dirty="0">
                <a:latin typeface="Cambria" panose="02040503050406030204" pitchFamily="18" charset="0"/>
              </a:rPr>
              <a:t>basic requirements for an IGF initiative to be listed </a:t>
            </a:r>
            <a:r>
              <a:rPr lang="en-US" sz="2400" dirty="0" smtClean="0">
                <a:latin typeface="Cambria" panose="02040503050406030204" pitchFamily="18" charset="0"/>
              </a:rPr>
              <a:t>on the </a:t>
            </a:r>
            <a:r>
              <a:rPr lang="en-US" sz="2400" dirty="0">
                <a:latin typeface="Cambria" panose="02040503050406030204" pitchFamily="18" charset="0"/>
              </a:rPr>
              <a:t>IGF website. </a:t>
            </a:r>
            <a:endParaRPr lang="en-US" sz="2400" dirty="0" smtClean="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It has been translated to five official UN languages </a:t>
            </a:r>
            <a:r>
              <a:rPr lang="en-US" sz="2400" b="1" i="1" dirty="0" smtClean="0">
                <a:latin typeface="Cambria" panose="02040503050406030204" pitchFamily="18" charset="0"/>
              </a:rPr>
              <a:t>(Arabic, Chinese, English, Russian and Spanish) </a:t>
            </a:r>
            <a:r>
              <a:rPr lang="en-US" sz="2400" b="1" dirty="0" smtClean="0">
                <a:latin typeface="Cambria" panose="02040503050406030204" pitchFamily="18" charset="0"/>
              </a:rPr>
              <a:t>by the volunteers among the NRIs network.</a:t>
            </a:r>
            <a:endParaRPr lang="en-GB" sz="2400" b="1" dirty="0"/>
          </a:p>
        </p:txBody>
      </p:sp>
    </p:spTree>
    <p:extLst>
      <p:ext uri="{BB962C8B-B14F-4D97-AF65-F5344CB8AC3E}">
        <p14:creationId xmlns:p14="http://schemas.microsoft.com/office/powerpoint/2010/main" val="2728594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4405"/>
            <a:ext cx="7886700" cy="756103"/>
          </a:xfrm>
        </p:spPr>
        <p:txBody>
          <a:bodyPr>
            <a:normAutofit/>
          </a:bodyPr>
          <a:lstStyle/>
          <a:p>
            <a:pPr algn="ctr"/>
            <a:r>
              <a:rPr lang="en-US" sz="2800" b="1" dirty="0" smtClean="0">
                <a:latin typeface="Cambria" panose="02040503050406030204" pitchFamily="18" charset="0"/>
              </a:rPr>
              <a:t>NRIs </a:t>
            </a:r>
            <a:r>
              <a:rPr lang="en-US" sz="2800" b="1" dirty="0">
                <a:latin typeface="Cambria" panose="02040503050406030204" pitchFamily="18" charset="0"/>
              </a:rPr>
              <a:t>Plans for </a:t>
            </a:r>
            <a:r>
              <a:rPr lang="en-US" sz="2800" b="1" dirty="0" smtClean="0">
                <a:latin typeface="Cambria" panose="02040503050406030204" pitchFamily="18" charset="0"/>
              </a:rPr>
              <a:t>the IGF 2017 </a:t>
            </a:r>
            <a:endParaRPr lang="en-GB" sz="2800" b="1" dirty="0">
              <a:latin typeface="Cambria" panose="02040503050406030204" pitchFamily="18" charset="0"/>
            </a:endParaRPr>
          </a:p>
        </p:txBody>
      </p:sp>
      <p:sp>
        <p:nvSpPr>
          <p:cNvPr id="3" name="Content Placeholder 2"/>
          <p:cNvSpPr>
            <a:spLocks noGrp="1"/>
          </p:cNvSpPr>
          <p:nvPr>
            <p:ph idx="1"/>
          </p:nvPr>
        </p:nvSpPr>
        <p:spPr>
          <a:xfrm>
            <a:off x="628650" y="825191"/>
            <a:ext cx="7886700" cy="5910146"/>
          </a:xfrm>
        </p:spPr>
        <p:txBody>
          <a:bodyPr numCol="2">
            <a:normAutofit/>
          </a:bodyPr>
          <a:lstStyle/>
          <a:p>
            <a:pPr>
              <a:buFont typeface="Wingdings" charset="2"/>
              <a:buChar char="Ø"/>
            </a:pPr>
            <a:r>
              <a:rPr lang="en-US" sz="2000" b="1" dirty="0" smtClean="0">
                <a:solidFill>
                  <a:srgbClr val="FF0000"/>
                </a:solidFill>
                <a:latin typeface="Cambria" panose="02040503050406030204" pitchFamily="18" charset="0"/>
              </a:rPr>
              <a:t>NRIs Main Session</a:t>
            </a:r>
          </a:p>
          <a:p>
            <a:pPr marL="0" indent="0">
              <a:buNone/>
            </a:pPr>
            <a:r>
              <a:rPr lang="en-US" sz="2000" dirty="0" smtClean="0">
                <a:latin typeface="Cambria" panose="02040503050406030204" pitchFamily="18" charset="0"/>
              </a:rPr>
              <a:t>Through a bottom up process, the NRIs have identified the main area of interest for this session to be: </a:t>
            </a:r>
            <a:r>
              <a:rPr lang="en-US" sz="2000" b="1" dirty="0" smtClean="0">
                <a:latin typeface="Cambria" panose="02040503050406030204" pitchFamily="18" charset="0"/>
              </a:rPr>
              <a:t>Rights in the digital/online world.</a:t>
            </a:r>
            <a:endParaRPr lang="en-US" sz="2000" dirty="0" smtClean="0">
              <a:latin typeface="Cambria" panose="02040503050406030204" pitchFamily="18" charset="0"/>
            </a:endParaRPr>
          </a:p>
          <a:p>
            <a:pPr>
              <a:buFont typeface="Wingdings" charset="2"/>
              <a:buChar char="Ø"/>
            </a:pPr>
            <a:r>
              <a:rPr lang="en-US" sz="2000" b="1" dirty="0" smtClean="0">
                <a:solidFill>
                  <a:srgbClr val="FF0000"/>
                </a:solidFill>
                <a:latin typeface="Cambria" panose="02040503050406030204" pitchFamily="18" charset="0"/>
              </a:rPr>
              <a:t>NRIs Collaborative Sessions</a:t>
            </a:r>
          </a:p>
          <a:p>
            <a:pPr marL="0" indent="0">
              <a:buNone/>
            </a:pPr>
            <a:r>
              <a:rPr lang="en-US" sz="2000" dirty="0" smtClean="0">
                <a:latin typeface="Cambria" panose="02040503050406030204" pitchFamily="18" charset="0"/>
              </a:rPr>
              <a:t>In order to bring specific, substantive inputs to the global IGF, the NRIs are willing to collaborate among themselves and organize sessions at the IGF 2017 meeting</a:t>
            </a:r>
          </a:p>
          <a:p>
            <a:pPr marL="0" indent="0">
              <a:buNone/>
            </a:pPr>
            <a:r>
              <a:rPr lang="en-US" sz="2000" dirty="0" smtClean="0">
                <a:latin typeface="Cambria" panose="02040503050406030204" pitchFamily="18" charset="0"/>
              </a:rPr>
              <a:t>Some of the specified areas of interest are:</a:t>
            </a:r>
          </a:p>
          <a:p>
            <a:r>
              <a:rPr lang="en-US" sz="2000" i="1" dirty="0" smtClean="0">
                <a:latin typeface="Cambria" panose="02040503050406030204" pitchFamily="18" charset="0"/>
              </a:rPr>
              <a:t>Cybersecurity</a:t>
            </a:r>
          </a:p>
          <a:p>
            <a:r>
              <a:rPr lang="en-US" sz="2000" i="1" dirty="0" smtClean="0">
                <a:latin typeface="Cambria" panose="02040503050406030204" pitchFamily="18" charset="0"/>
              </a:rPr>
              <a:t>Access</a:t>
            </a:r>
          </a:p>
          <a:p>
            <a:r>
              <a:rPr lang="en-US" sz="2000" i="1" dirty="0" smtClean="0">
                <a:latin typeface="Cambria" panose="02040503050406030204" pitchFamily="18" charset="0"/>
              </a:rPr>
              <a:t>Data</a:t>
            </a:r>
          </a:p>
          <a:p>
            <a:r>
              <a:rPr lang="en-US" sz="2000" i="1" dirty="0" smtClean="0">
                <a:latin typeface="Cambria" panose="02040503050406030204" pitchFamily="18" charset="0"/>
              </a:rPr>
              <a:t>Human Rights and Digital Rights</a:t>
            </a:r>
          </a:p>
          <a:p>
            <a:r>
              <a:rPr lang="en-US" sz="2000" i="1" dirty="0" smtClean="0">
                <a:latin typeface="Cambria" panose="02040503050406030204" pitchFamily="18" charset="0"/>
              </a:rPr>
              <a:t>New emerging technologies</a:t>
            </a:r>
          </a:p>
          <a:p>
            <a:r>
              <a:rPr lang="en-US" sz="2000" i="1" dirty="0" smtClean="0">
                <a:latin typeface="Cambria" panose="02040503050406030204" pitchFamily="18" charset="0"/>
              </a:rPr>
              <a:t>New emerging IG issues</a:t>
            </a:r>
          </a:p>
          <a:p>
            <a:r>
              <a:rPr lang="en-US" sz="2000" i="1" dirty="0" smtClean="0">
                <a:latin typeface="Cambria" panose="02040503050406030204" pitchFamily="18" charset="0"/>
              </a:rPr>
              <a:t>Internet Governance</a:t>
            </a:r>
          </a:p>
          <a:p>
            <a:r>
              <a:rPr lang="en-US" sz="2000" i="1" dirty="0" smtClean="0">
                <a:latin typeface="Cambria" panose="02040503050406030204" pitchFamily="18" charset="0"/>
              </a:rPr>
              <a:t>Internet and Sustainable Development</a:t>
            </a:r>
          </a:p>
          <a:p>
            <a:pPr>
              <a:buFont typeface="Wingdings" charset="2"/>
              <a:buChar char="Ø"/>
            </a:pPr>
            <a:r>
              <a:rPr lang="en-US" sz="2000" b="1" dirty="0" smtClean="0">
                <a:solidFill>
                  <a:srgbClr val="FF0000"/>
                </a:solidFill>
                <a:latin typeface="Cambria" panose="02040503050406030204" pitchFamily="18" charset="0"/>
              </a:rPr>
              <a:t>Continuing </a:t>
            </a:r>
            <a:r>
              <a:rPr lang="en-US" sz="2000" b="1" dirty="0">
                <a:solidFill>
                  <a:srgbClr val="FF0000"/>
                </a:solidFill>
                <a:latin typeface="Cambria" panose="02040503050406030204" pitchFamily="18" charset="0"/>
              </a:rPr>
              <a:t>the Substantive, Coordination Session between the NRIs, the global IGF and the wider IGF community </a:t>
            </a:r>
            <a:r>
              <a:rPr lang="en-US" sz="2000" dirty="0">
                <a:latin typeface="Cambria" panose="02040503050406030204" pitchFamily="18" charset="0"/>
              </a:rPr>
              <a:t>to review work that has been done so far and plan the new cycle </a:t>
            </a:r>
            <a:endParaRPr lang="en-US" sz="2000" dirty="0" smtClean="0">
              <a:latin typeface="Cambria" panose="02040503050406030204" pitchFamily="18" charset="0"/>
            </a:endParaRPr>
          </a:p>
          <a:p>
            <a:pPr>
              <a:buFont typeface="Wingdings" charset="2"/>
              <a:buChar char="Ø"/>
            </a:pPr>
            <a:r>
              <a:rPr lang="en-US" sz="2000" b="1" dirty="0" smtClean="0">
                <a:solidFill>
                  <a:srgbClr val="FF0000"/>
                </a:solidFill>
                <a:latin typeface="Cambria" panose="02040503050406030204" pitchFamily="18" charset="0"/>
              </a:rPr>
              <a:t>Development </a:t>
            </a:r>
            <a:r>
              <a:rPr lang="en-US" sz="2000" b="1" dirty="0">
                <a:solidFill>
                  <a:srgbClr val="FF0000"/>
                </a:solidFill>
                <a:latin typeface="Cambria" panose="02040503050406030204" pitchFamily="18" charset="0"/>
              </a:rPr>
              <a:t>of improved approach to a shared booth</a:t>
            </a:r>
            <a:r>
              <a:rPr lang="en-US" sz="2000" dirty="0">
                <a:latin typeface="Cambria" panose="02040503050406030204" pitchFamily="18" charset="0"/>
              </a:rPr>
              <a:t> and professional materials to support the </a:t>
            </a:r>
            <a:r>
              <a:rPr lang="en-US" sz="2000" dirty="0" smtClean="0">
                <a:latin typeface="Cambria" panose="02040503050406030204" pitchFamily="18" charset="0"/>
              </a:rPr>
              <a:t>booth</a:t>
            </a:r>
          </a:p>
          <a:p>
            <a:pPr>
              <a:buFont typeface="Wingdings" charset="2"/>
              <a:buChar char="Ø"/>
            </a:pPr>
            <a:r>
              <a:rPr lang="en-US" sz="2000" b="1" dirty="0" smtClean="0">
                <a:solidFill>
                  <a:srgbClr val="FF0000"/>
                </a:solidFill>
                <a:latin typeface="Cambria" panose="02040503050406030204" pitchFamily="18" charset="0"/>
              </a:rPr>
              <a:t>Continuation </a:t>
            </a:r>
            <a:r>
              <a:rPr lang="en-US" sz="2000" b="1" dirty="0">
                <a:solidFill>
                  <a:srgbClr val="FF0000"/>
                </a:solidFill>
                <a:latin typeface="Cambria" panose="02040503050406030204" pitchFamily="18" charset="0"/>
              </a:rPr>
              <a:t>of the informal </a:t>
            </a:r>
            <a:r>
              <a:rPr lang="en-US" sz="2000" b="1" dirty="0" smtClean="0">
                <a:solidFill>
                  <a:srgbClr val="FF0000"/>
                </a:solidFill>
                <a:latin typeface="Cambria" panose="02040503050406030204" pitchFamily="18" charset="0"/>
              </a:rPr>
              <a:t>gatherings</a:t>
            </a:r>
            <a:r>
              <a:rPr lang="en-US" sz="2000" dirty="0" smtClean="0">
                <a:latin typeface="Cambria" panose="02040503050406030204" pitchFamily="18" charset="0"/>
              </a:rPr>
              <a:t> </a:t>
            </a:r>
            <a:r>
              <a:rPr lang="en-US" sz="2000" dirty="0">
                <a:latin typeface="Cambria" panose="02040503050406030204" pitchFamily="18" charset="0"/>
              </a:rPr>
              <a:t>of the NRIs </a:t>
            </a:r>
            <a:r>
              <a:rPr lang="en-US" sz="2000" dirty="0" smtClean="0">
                <a:latin typeface="Cambria" panose="02040503050406030204" pitchFamily="18" charset="0"/>
              </a:rPr>
              <a:t>during any event that allows it </a:t>
            </a:r>
          </a:p>
          <a:p>
            <a:endParaRPr lang="en-US" sz="2000" dirty="0" smtClean="0">
              <a:latin typeface="Cambria" panose="02040503050406030204" pitchFamily="18" charset="0"/>
            </a:endParaRPr>
          </a:p>
        </p:txBody>
      </p:sp>
    </p:spTree>
    <p:extLst>
      <p:ext uri="{BB962C8B-B14F-4D97-AF65-F5344CB8AC3E}">
        <p14:creationId xmlns:p14="http://schemas.microsoft.com/office/powerpoint/2010/main" val="331823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84703"/>
          </a:xfrm>
        </p:spPr>
        <p:txBody>
          <a:bodyPr>
            <a:normAutofit/>
          </a:bodyPr>
          <a:lstStyle/>
          <a:p>
            <a:pPr algn="ctr"/>
            <a:r>
              <a:rPr lang="en-GB" sz="3200" b="1" dirty="0" smtClean="0">
                <a:latin typeface="Cambria" panose="02040503050406030204" pitchFamily="18" charset="0"/>
              </a:rPr>
              <a:t>Contributing to the NRIs</a:t>
            </a:r>
            <a:endParaRPr lang="en-GB" sz="3200" b="1" dirty="0">
              <a:latin typeface="Cambria" panose="02040503050406030204" pitchFamily="18" charset="0"/>
            </a:endParaRPr>
          </a:p>
        </p:txBody>
      </p:sp>
      <p:sp>
        <p:nvSpPr>
          <p:cNvPr id="3" name="Content Placeholder 2"/>
          <p:cNvSpPr>
            <a:spLocks noGrp="1"/>
          </p:cNvSpPr>
          <p:nvPr>
            <p:ph idx="1"/>
          </p:nvPr>
        </p:nvSpPr>
        <p:spPr>
          <a:xfrm>
            <a:off x="628650" y="1349829"/>
            <a:ext cx="7886700" cy="4378308"/>
          </a:xfrm>
        </p:spPr>
        <p:txBody>
          <a:bodyPr>
            <a:normAutofit/>
          </a:bodyPr>
          <a:lstStyle/>
          <a:p>
            <a:r>
              <a:rPr lang="en-US" sz="1900" dirty="0" smtClean="0">
                <a:latin typeface="Cambria" panose="02040503050406030204" pitchFamily="18" charset="0"/>
              </a:rPr>
              <a:t>Engaging with the NRIs is based on inclusion and engagement at the national, sub-regional and regional levels.  </a:t>
            </a:r>
          </a:p>
          <a:p>
            <a:r>
              <a:rPr lang="en-US" sz="1900" dirty="0" smtClean="0">
                <a:latin typeface="Cambria" panose="02040503050406030204" pitchFamily="18" charset="0"/>
              </a:rPr>
              <a:t>All NRIs are encouraged to maintain an open door to their outreach and engagement with their relevant stakeholders. All are required to maintain a point of contact and a working email to which local inquiries can be sent. </a:t>
            </a:r>
          </a:p>
          <a:p>
            <a:r>
              <a:rPr lang="en-US" sz="1900" dirty="0" smtClean="0">
                <a:latin typeface="Cambria" panose="02040503050406030204" pitchFamily="18" charset="0"/>
              </a:rPr>
              <a:t>The annual required reports are also excellent resources to learn more about any particular NRIs activities. </a:t>
            </a:r>
          </a:p>
          <a:p>
            <a:r>
              <a:rPr lang="en-US" sz="1900" dirty="0" smtClean="0">
                <a:latin typeface="Cambria" panose="02040503050406030204" pitchFamily="18" charset="0"/>
              </a:rPr>
              <a:t>In addition, the IGF Secretariat maintains a dedicated email list for those who want to support the work of the NRIs or attend their working calls.  Meeting reports are provided for all of the working calls and available in the NRIs archive – thus open to the interested public. </a:t>
            </a:r>
          </a:p>
          <a:p>
            <a:r>
              <a:rPr lang="en-US" sz="1900" dirty="0" smtClean="0">
                <a:latin typeface="Cambria" panose="02040503050406030204" pitchFamily="18" charset="0"/>
              </a:rPr>
              <a:t>For any NRIs related questions, contact </a:t>
            </a:r>
            <a:r>
              <a:rPr lang="en-US" sz="1900" dirty="0">
                <a:latin typeface="Cambria" panose="02040503050406030204" pitchFamily="18" charset="0"/>
              </a:rPr>
              <a:t>the IGF </a:t>
            </a:r>
            <a:r>
              <a:rPr lang="en-US" sz="1900" dirty="0" smtClean="0">
                <a:latin typeface="Cambria" panose="02040503050406030204" pitchFamily="18" charset="0"/>
              </a:rPr>
              <a:t>Secretariat at: </a:t>
            </a:r>
            <a:r>
              <a:rPr lang="en-US" sz="1900" dirty="0" smtClean="0">
                <a:latin typeface="Cambria" panose="02040503050406030204" pitchFamily="18" charset="0"/>
                <a:hlinkClick r:id="rId2"/>
              </a:rPr>
              <a:t>igf@unog.ch</a:t>
            </a:r>
            <a:r>
              <a:rPr lang="en-US" sz="1900" dirty="0" smtClean="0">
                <a:latin typeface="Cambria" panose="02040503050406030204" pitchFamily="18" charset="0"/>
              </a:rPr>
              <a:t> where a dedicated Focal Point to the NRIs will assist further.</a:t>
            </a:r>
          </a:p>
          <a:p>
            <a:pPr marL="0" indent="0">
              <a:buNone/>
            </a:pPr>
            <a:endParaRPr lang="en-US" sz="1900" dirty="0" smtClean="0">
              <a:latin typeface="Cambria" panose="02040503050406030204" pitchFamily="18" charset="0"/>
            </a:endParaRPr>
          </a:p>
          <a:p>
            <a:pPr marL="0" indent="0">
              <a:buNone/>
            </a:pPr>
            <a:endParaRPr lang="en-US" sz="1900" dirty="0">
              <a:latin typeface="Cambria" panose="02040503050406030204" pitchFamily="18" charset="0"/>
            </a:endParaRPr>
          </a:p>
          <a:p>
            <a:pPr marL="0" indent="0">
              <a:buNone/>
            </a:pPr>
            <a:endParaRPr lang="en-US" sz="1900" dirty="0" smtClean="0">
              <a:latin typeface="Cambria" panose="02040503050406030204" pitchFamily="18" charset="0"/>
            </a:endParaRPr>
          </a:p>
          <a:p>
            <a:pPr marL="0" indent="0">
              <a:buNone/>
            </a:pPr>
            <a:endParaRPr lang="en-US" sz="1900" dirty="0"/>
          </a:p>
        </p:txBody>
      </p:sp>
    </p:spTree>
    <p:extLst>
      <p:ext uri="{BB962C8B-B14F-4D97-AF65-F5344CB8AC3E}">
        <p14:creationId xmlns:p14="http://schemas.microsoft.com/office/powerpoint/2010/main" val="3836289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27066"/>
          </a:xfrm>
        </p:spPr>
        <p:txBody>
          <a:bodyPr>
            <a:normAutofit/>
          </a:bodyPr>
          <a:lstStyle/>
          <a:p>
            <a:pPr algn="ctr"/>
            <a:r>
              <a:rPr lang="en-US" sz="3200" b="1" dirty="0" smtClean="0">
                <a:latin typeface="Cambria" charset="0"/>
                <a:ea typeface="Cambria" charset="0"/>
                <a:cs typeface="Cambria" charset="0"/>
              </a:rPr>
              <a:t>Origin and Background</a:t>
            </a:r>
            <a:endParaRPr lang="en-US" sz="3200" b="1" dirty="0">
              <a:latin typeface="Cambria" charset="0"/>
              <a:ea typeface="Cambria" charset="0"/>
              <a:cs typeface="Cambria" charset="0"/>
            </a:endParaRPr>
          </a:p>
        </p:txBody>
      </p:sp>
      <p:sp>
        <p:nvSpPr>
          <p:cNvPr id="3" name="Content Placeholder 2"/>
          <p:cNvSpPr>
            <a:spLocks noGrp="1"/>
          </p:cNvSpPr>
          <p:nvPr>
            <p:ph idx="1"/>
          </p:nvPr>
        </p:nvSpPr>
        <p:spPr>
          <a:xfrm>
            <a:off x="628650" y="1365814"/>
            <a:ext cx="7886700" cy="4984770"/>
          </a:xfrm>
        </p:spPr>
        <p:txBody>
          <a:bodyPr>
            <a:normAutofit/>
          </a:bodyPr>
          <a:lstStyle/>
          <a:p>
            <a:r>
              <a:rPr lang="en-US" sz="2400" dirty="0" smtClean="0">
                <a:latin typeface="Cambria" charset="0"/>
                <a:ea typeface="Cambria" charset="0"/>
                <a:cs typeface="Cambria" charset="0"/>
              </a:rPr>
              <a:t>The Tunis Agenda established the Internet Governance Forum (Para. 72)</a:t>
            </a:r>
          </a:p>
          <a:p>
            <a:r>
              <a:rPr lang="en-US" sz="2400" dirty="0" smtClean="0">
                <a:latin typeface="Cambria" charset="0"/>
                <a:ea typeface="Cambria" charset="0"/>
                <a:cs typeface="Cambria" charset="0"/>
              </a:rPr>
              <a:t>No specific call for national or regional IGFs</a:t>
            </a:r>
          </a:p>
          <a:p>
            <a:r>
              <a:rPr lang="en-US" sz="2400" dirty="0" smtClean="0">
                <a:latin typeface="Cambria" charset="0"/>
                <a:ea typeface="Cambria" charset="0"/>
                <a:cs typeface="Cambria" charset="0"/>
              </a:rPr>
              <a:t>Recognized that multistakeholder approach is a fundamental principle</a:t>
            </a:r>
          </a:p>
          <a:p>
            <a:r>
              <a:rPr lang="en-US" sz="2400" dirty="0" smtClean="0">
                <a:latin typeface="Cambria" charset="0"/>
                <a:ea typeface="Cambria" charset="0"/>
                <a:cs typeface="Cambria" charset="0"/>
              </a:rPr>
              <a:t>Encouraged development of multistakeholder processes at national, regional and international level to discuss and collaborate </a:t>
            </a:r>
            <a:r>
              <a:rPr lang="is-IS" sz="2400" dirty="0" smtClean="0">
                <a:latin typeface="Cambria" charset="0"/>
                <a:ea typeface="Cambria" charset="0"/>
                <a:cs typeface="Cambria" charset="0"/>
              </a:rPr>
              <a:t>… (Para. 80)</a:t>
            </a:r>
          </a:p>
          <a:p>
            <a:r>
              <a:rPr lang="is-IS" sz="2400" dirty="0" smtClean="0">
                <a:latin typeface="Cambria" charset="0"/>
                <a:ea typeface="Cambria" charset="0"/>
                <a:cs typeface="Cambria" charset="0"/>
              </a:rPr>
              <a:t>Starting from 2006,</a:t>
            </a:r>
            <a:r>
              <a:rPr lang="en-US" sz="2400" dirty="0" smtClean="0">
                <a:latin typeface="Cambria" charset="0"/>
                <a:ea typeface="Cambria" charset="0"/>
                <a:cs typeface="Cambria" charset="0"/>
              </a:rPr>
              <a:t> </a:t>
            </a:r>
            <a:r>
              <a:rPr lang="en-US" sz="2400" dirty="0">
                <a:latin typeface="Cambria" charset="0"/>
                <a:ea typeface="Cambria" charset="0"/>
                <a:cs typeface="Cambria" charset="0"/>
              </a:rPr>
              <a:t>many national and regional initiatives began to </a:t>
            </a:r>
            <a:r>
              <a:rPr lang="en-US" sz="2400" dirty="0" smtClean="0">
                <a:latin typeface="Cambria" charset="0"/>
                <a:ea typeface="Cambria" charset="0"/>
                <a:cs typeface="Cambria" charset="0"/>
              </a:rPr>
              <a:t>formalize</a:t>
            </a:r>
            <a:endParaRPr lang="en-US" sz="2400" dirty="0">
              <a:latin typeface="Cambria" charset="0"/>
              <a:ea typeface="Cambria" charset="0"/>
              <a:cs typeface="Cambria" charset="0"/>
            </a:endParaRPr>
          </a:p>
        </p:txBody>
      </p:sp>
    </p:spTree>
    <p:extLst>
      <p:ext uri="{BB962C8B-B14F-4D97-AF65-F5344CB8AC3E}">
        <p14:creationId xmlns:p14="http://schemas.microsoft.com/office/powerpoint/2010/main" val="855973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52045"/>
          </a:xfrm>
        </p:spPr>
        <p:txBody>
          <a:bodyPr>
            <a:normAutofit/>
          </a:bodyPr>
          <a:lstStyle/>
          <a:p>
            <a:pPr algn="ctr"/>
            <a:r>
              <a:rPr lang="en-US" sz="3200" b="1" dirty="0" smtClean="0">
                <a:latin typeface="Cambria" panose="02040503050406030204" pitchFamily="18" charset="0"/>
                <a:ea typeface="Arial" charset="0"/>
                <a:cs typeface="Arial" charset="0"/>
              </a:rPr>
              <a:t>Work Principles</a:t>
            </a:r>
            <a:endParaRPr lang="en-US" sz="3200" b="1" dirty="0">
              <a:latin typeface="Cambria" panose="02040503050406030204" pitchFamily="18" charset="0"/>
              <a:ea typeface="Arial" charset="0"/>
              <a:cs typeface="Arial" charset="0"/>
            </a:endParaRPr>
          </a:p>
        </p:txBody>
      </p:sp>
      <p:sp>
        <p:nvSpPr>
          <p:cNvPr id="3" name="Content Placeholder 2"/>
          <p:cNvSpPr>
            <a:spLocks noGrp="1"/>
          </p:cNvSpPr>
          <p:nvPr>
            <p:ph idx="1"/>
          </p:nvPr>
        </p:nvSpPr>
        <p:spPr>
          <a:xfrm>
            <a:off x="628650" y="1493134"/>
            <a:ext cx="7886700" cy="5068304"/>
          </a:xfrm>
        </p:spPr>
        <p:txBody>
          <a:bodyPr>
            <a:noAutofit/>
          </a:bodyPr>
          <a:lstStyle/>
          <a:p>
            <a:r>
              <a:rPr lang="en-US" sz="2000" dirty="0" smtClean="0">
                <a:latin typeface="Cambria" charset="0"/>
                <a:ea typeface="Cambria" charset="0"/>
                <a:cs typeface="Cambria" charset="0"/>
              </a:rPr>
              <a:t>NRIs agree to follow the core principles and characteristics of the IGF itself, </a:t>
            </a:r>
            <a:r>
              <a:rPr lang="en-US" sz="2000" dirty="0">
                <a:latin typeface="Cambria" charset="0"/>
                <a:ea typeface="Cambria" charset="0"/>
                <a:cs typeface="Cambria" charset="0"/>
              </a:rPr>
              <a:t>in order to be formally recognized as IGF </a:t>
            </a:r>
            <a:r>
              <a:rPr lang="en-US" sz="2000" dirty="0" smtClean="0">
                <a:latin typeface="Cambria" charset="0"/>
                <a:ea typeface="Cambria" charset="0"/>
                <a:cs typeface="Cambria" charset="0"/>
              </a:rPr>
              <a:t>initiatives. </a:t>
            </a:r>
          </a:p>
          <a:p>
            <a:endParaRPr lang="en-US" sz="2000" b="1" dirty="0">
              <a:latin typeface="Cambria" charset="0"/>
              <a:ea typeface="Cambria" charset="0"/>
              <a:cs typeface="Cambria" charset="0"/>
            </a:endParaRPr>
          </a:p>
          <a:p>
            <a:r>
              <a:rPr lang="en-US" sz="2000" b="1" dirty="0" smtClean="0">
                <a:latin typeface="Cambria" charset="0"/>
                <a:ea typeface="Cambria" charset="0"/>
                <a:cs typeface="Cambria" charset="0"/>
              </a:rPr>
              <a:t>Core characteristics and principles:</a:t>
            </a:r>
          </a:p>
          <a:p>
            <a:pPr lvl="1"/>
            <a:r>
              <a:rPr lang="en-US" sz="2000" dirty="0" smtClean="0">
                <a:latin typeface="Cambria" charset="0"/>
                <a:ea typeface="Cambria" charset="0"/>
                <a:cs typeface="Cambria" charset="0"/>
              </a:rPr>
              <a:t>Organic</a:t>
            </a:r>
          </a:p>
          <a:p>
            <a:pPr lvl="1"/>
            <a:r>
              <a:rPr lang="en-US" sz="2000" dirty="0" smtClean="0">
                <a:latin typeface="Cambria" charset="0"/>
                <a:ea typeface="Cambria" charset="0"/>
                <a:cs typeface="Cambria" charset="0"/>
              </a:rPr>
              <a:t>Autonomous and Independent</a:t>
            </a:r>
          </a:p>
          <a:p>
            <a:pPr lvl="1"/>
            <a:r>
              <a:rPr lang="en-US" sz="2000" dirty="0" smtClean="0">
                <a:latin typeface="Cambria" charset="0"/>
                <a:ea typeface="Cambria" charset="0"/>
                <a:cs typeface="Cambria" charset="0"/>
              </a:rPr>
              <a:t>Stakeholders act on equal footing (just as at the IGF itself)</a:t>
            </a:r>
          </a:p>
          <a:p>
            <a:pPr lvl="1"/>
            <a:r>
              <a:rPr lang="en-US" sz="2000" dirty="0" smtClean="0">
                <a:latin typeface="Cambria" charset="0"/>
                <a:ea typeface="Cambria" charset="0"/>
                <a:cs typeface="Cambria" charset="0"/>
              </a:rPr>
              <a:t>Bottom up</a:t>
            </a:r>
          </a:p>
          <a:p>
            <a:pPr lvl="1"/>
            <a:r>
              <a:rPr lang="en-US" sz="2000" dirty="0" smtClean="0">
                <a:latin typeface="Cambria" charset="0"/>
                <a:ea typeface="Cambria" charset="0"/>
                <a:cs typeface="Cambria" charset="0"/>
              </a:rPr>
              <a:t>Multistakeholder</a:t>
            </a:r>
          </a:p>
          <a:p>
            <a:pPr lvl="1"/>
            <a:r>
              <a:rPr lang="en-US" sz="2000" dirty="0" smtClean="0">
                <a:latin typeface="Cambria" charset="0"/>
                <a:ea typeface="Cambria" charset="0"/>
                <a:cs typeface="Cambria" charset="0"/>
              </a:rPr>
              <a:t>Open and Transparent</a:t>
            </a:r>
          </a:p>
          <a:p>
            <a:pPr lvl="1"/>
            <a:r>
              <a:rPr lang="en-US" sz="2000" dirty="0" smtClean="0">
                <a:latin typeface="Cambria" charset="0"/>
                <a:ea typeface="Cambria" charset="0"/>
                <a:cs typeface="Cambria" charset="0"/>
              </a:rPr>
              <a:t>Inclusive</a:t>
            </a:r>
          </a:p>
          <a:p>
            <a:pPr lvl="1"/>
            <a:r>
              <a:rPr lang="en-US" sz="2000" dirty="0" smtClean="0">
                <a:latin typeface="Cambria" charset="0"/>
                <a:ea typeface="Cambria" charset="0"/>
                <a:cs typeface="Cambria" charset="0"/>
              </a:rPr>
              <a:t>Non commercial</a:t>
            </a:r>
          </a:p>
          <a:p>
            <a:pPr marL="342900" lvl="1" indent="0">
              <a:buNone/>
            </a:pPr>
            <a:endParaRPr lang="en-US" sz="2000" dirty="0" smtClean="0">
              <a:latin typeface="Cambria" charset="0"/>
              <a:ea typeface="Cambria" charset="0"/>
              <a:cs typeface="Cambria" charset="0"/>
            </a:endParaRPr>
          </a:p>
          <a:p>
            <a:r>
              <a:rPr lang="en-US" sz="2000" dirty="0" smtClean="0">
                <a:latin typeface="Cambria" charset="0"/>
                <a:ea typeface="Cambria" charset="0"/>
                <a:cs typeface="Cambria" charset="0"/>
              </a:rPr>
              <a:t>There is no hierarchy between the IGFs at any level.</a:t>
            </a:r>
            <a:endParaRPr lang="en-US" sz="2000" b="1" dirty="0">
              <a:latin typeface="Cambria" charset="0"/>
              <a:ea typeface="Cambria" charset="0"/>
              <a:cs typeface="Cambria" charset="0"/>
            </a:endParaRPr>
          </a:p>
        </p:txBody>
      </p:sp>
    </p:spTree>
    <p:extLst>
      <p:ext uri="{BB962C8B-B14F-4D97-AF65-F5344CB8AC3E}">
        <p14:creationId xmlns:p14="http://schemas.microsoft.com/office/powerpoint/2010/main" val="48170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77" y="191505"/>
            <a:ext cx="7886700" cy="1041997"/>
          </a:xfrm>
        </p:spPr>
        <p:txBody>
          <a:bodyPr>
            <a:normAutofit/>
          </a:bodyPr>
          <a:lstStyle/>
          <a:p>
            <a:pPr algn="ctr"/>
            <a:r>
              <a:rPr lang="en-US" sz="3200" b="1" dirty="0">
                <a:latin typeface="Cambria" panose="02040503050406030204" pitchFamily="18" charset="0"/>
              </a:rPr>
              <a:t>C</a:t>
            </a:r>
            <a:r>
              <a:rPr lang="en-US" sz="3200" b="1" dirty="0" smtClean="0">
                <a:latin typeface="Cambria" panose="02040503050406030204" pitchFamily="18" charset="0"/>
              </a:rPr>
              <a:t>ontinued </a:t>
            </a:r>
            <a:r>
              <a:rPr lang="en-US" sz="3200" b="1" dirty="0">
                <a:latin typeface="Cambria" panose="02040503050406030204" pitchFamily="18" charset="0"/>
              </a:rPr>
              <a:t>E</a:t>
            </a:r>
            <a:r>
              <a:rPr lang="en-US" sz="3200" b="1" dirty="0" smtClean="0">
                <a:latin typeface="Cambria" panose="02040503050406030204" pitchFamily="18" charset="0"/>
              </a:rPr>
              <a:t>volutionary </a:t>
            </a:r>
            <a:r>
              <a:rPr lang="en-US" sz="3200" b="1" dirty="0">
                <a:latin typeface="Cambria" panose="02040503050406030204" pitchFamily="18" charset="0"/>
              </a:rPr>
              <a:t>G</a:t>
            </a:r>
            <a:r>
              <a:rPr lang="en-US" sz="3200" b="1" dirty="0" smtClean="0">
                <a:latin typeface="Cambria" panose="02040503050406030204" pitchFamily="18" charset="0"/>
              </a:rPr>
              <a:t>rowth </a:t>
            </a:r>
            <a:endParaRPr lang="en-US" sz="3200" b="1" dirty="0">
              <a:latin typeface="Cambria" panose="02040503050406030204" pitchFamily="18" charset="0"/>
            </a:endParaRPr>
          </a:p>
        </p:txBody>
      </p:sp>
      <p:graphicFrame>
        <p:nvGraphicFramePr>
          <p:cNvPr id="4" name="Content Placeholder 3"/>
          <p:cNvGraphicFramePr>
            <a:graphicFrameLocks noGrp="1"/>
          </p:cNvGraphicFramePr>
          <p:nvPr>
            <p:ph idx="1"/>
          </p:nvPr>
        </p:nvGraphicFramePr>
        <p:xfrm>
          <a:off x="741504" y="1825625"/>
          <a:ext cx="245311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3400064" y="1992112"/>
          <a:ext cx="2343873"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560333333"/>
              </p:ext>
            </p:extLst>
          </p:nvPr>
        </p:nvGraphicFramePr>
        <p:xfrm>
          <a:off x="6055005" y="1887327"/>
          <a:ext cx="2290340" cy="422793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16016" y="1514951"/>
            <a:ext cx="1944547" cy="369332"/>
          </a:xfrm>
          <a:prstGeom prst="rect">
            <a:avLst/>
          </a:prstGeom>
          <a:noFill/>
        </p:spPr>
        <p:txBody>
          <a:bodyPr wrap="square" rtlCol="0">
            <a:spAutoFit/>
          </a:bodyPr>
          <a:lstStyle/>
          <a:p>
            <a:r>
              <a:rPr lang="en-US" b="1" dirty="0" smtClean="0"/>
              <a:t>2011 (37)</a:t>
            </a:r>
            <a:endParaRPr lang="en-US" b="1" dirty="0"/>
          </a:p>
        </p:txBody>
      </p:sp>
      <p:sp>
        <p:nvSpPr>
          <p:cNvPr id="9" name="TextBox 8"/>
          <p:cNvSpPr txBox="1"/>
          <p:nvPr/>
        </p:nvSpPr>
        <p:spPr>
          <a:xfrm>
            <a:off x="3505682" y="1514951"/>
            <a:ext cx="1944547" cy="369332"/>
          </a:xfrm>
          <a:prstGeom prst="rect">
            <a:avLst/>
          </a:prstGeom>
          <a:noFill/>
        </p:spPr>
        <p:txBody>
          <a:bodyPr wrap="square" rtlCol="0">
            <a:spAutoFit/>
          </a:bodyPr>
          <a:lstStyle/>
          <a:p>
            <a:r>
              <a:rPr lang="en-US" b="1" dirty="0" smtClean="0"/>
              <a:t>2015 (37)</a:t>
            </a:r>
            <a:endParaRPr lang="en-US" b="1" dirty="0"/>
          </a:p>
        </p:txBody>
      </p:sp>
      <p:sp>
        <p:nvSpPr>
          <p:cNvPr id="10" name="TextBox 9"/>
          <p:cNvSpPr txBox="1"/>
          <p:nvPr/>
        </p:nvSpPr>
        <p:spPr>
          <a:xfrm>
            <a:off x="5955862" y="1514951"/>
            <a:ext cx="3111938" cy="369332"/>
          </a:xfrm>
          <a:prstGeom prst="rect">
            <a:avLst/>
          </a:prstGeom>
          <a:noFill/>
        </p:spPr>
        <p:txBody>
          <a:bodyPr wrap="square" rtlCol="0">
            <a:spAutoFit/>
          </a:bodyPr>
          <a:lstStyle/>
          <a:p>
            <a:r>
              <a:rPr lang="en-US" b="1" dirty="0" smtClean="0"/>
              <a:t>2017 (87 + 14 ‘in-formation’)</a:t>
            </a:r>
            <a:endParaRPr lang="en-US" b="1" dirty="0"/>
          </a:p>
        </p:txBody>
      </p:sp>
    </p:spTree>
    <p:extLst>
      <p:ext uri="{BB962C8B-B14F-4D97-AF65-F5344CB8AC3E}">
        <p14:creationId xmlns:p14="http://schemas.microsoft.com/office/powerpoint/2010/main" val="87635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65" y="180069"/>
            <a:ext cx="8079922" cy="952045"/>
          </a:xfrm>
        </p:spPr>
        <p:txBody>
          <a:bodyPr>
            <a:noAutofit/>
          </a:bodyPr>
          <a:lstStyle/>
          <a:p>
            <a:pPr algn="ctr"/>
            <a:r>
              <a:rPr lang="en-US" sz="3200" b="1" dirty="0" smtClean="0">
                <a:latin typeface="Cambria" panose="02040503050406030204" pitchFamily="18" charset="0"/>
              </a:rPr>
              <a:t>IGF 2017: Total </a:t>
            </a:r>
            <a:r>
              <a:rPr lang="en-US" sz="3200" b="1" dirty="0">
                <a:latin typeface="Cambria" panose="02040503050406030204" pitchFamily="18" charset="0"/>
              </a:rPr>
              <a:t>number of recognized and </a:t>
            </a:r>
            <a:r>
              <a:rPr lang="en-US" sz="3200" b="1" i="1" dirty="0" smtClean="0">
                <a:latin typeface="Cambria" panose="02040503050406030204" pitchFamily="18" charset="0"/>
              </a:rPr>
              <a:t>‘in-formation</a:t>
            </a:r>
            <a:r>
              <a:rPr lang="en-US" sz="3200" b="1" i="1" dirty="0">
                <a:latin typeface="Cambria" panose="02040503050406030204" pitchFamily="18" charset="0"/>
              </a:rPr>
              <a:t>’</a:t>
            </a:r>
            <a:r>
              <a:rPr lang="en-US" sz="3200" b="1" dirty="0">
                <a:latin typeface="Cambria" panose="02040503050406030204" pitchFamily="18" charset="0"/>
              </a:rPr>
              <a:t> </a:t>
            </a:r>
            <a:r>
              <a:rPr lang="en-US" sz="3200" b="1" dirty="0" smtClean="0">
                <a:latin typeface="Cambria" panose="02040503050406030204" pitchFamily="18" charset="0"/>
              </a:rPr>
              <a:t>NRIs is 101</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037117"/>
              </p:ext>
            </p:extLst>
          </p:nvPr>
        </p:nvGraphicFramePr>
        <p:xfrm>
          <a:off x="141515" y="1153885"/>
          <a:ext cx="8501742" cy="54537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995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35973929"/>
              </p:ext>
            </p:extLst>
          </p:nvPr>
        </p:nvGraphicFramePr>
        <p:xfrm>
          <a:off x="243068" y="1354237"/>
          <a:ext cx="8843057" cy="5526911"/>
        </p:xfrm>
        <a:graphic>
          <a:graphicData uri="http://schemas.openxmlformats.org/drawingml/2006/table">
            <a:tbl>
              <a:tblPr firstRow="1" bandRow="1">
                <a:tableStyleId>{2D5ABB26-0587-4C30-8999-92F81FD0307C}</a:tableStyleId>
              </a:tblPr>
              <a:tblGrid>
                <a:gridCol w="1024949"/>
                <a:gridCol w="2606036"/>
                <a:gridCol w="2606036"/>
                <a:gridCol w="2606036"/>
              </a:tblGrid>
              <a:tr h="1449129">
                <a:tc>
                  <a:txBody>
                    <a:bodyPr/>
                    <a:lstStyle/>
                    <a:p>
                      <a:r>
                        <a:rPr lang="en-US" sz="1600" b="1" dirty="0" smtClean="0">
                          <a:solidFill>
                            <a:schemeClr val="bg1"/>
                          </a:solidFill>
                        </a:rPr>
                        <a:t>January</a:t>
                      </a:r>
                      <a:endParaRPr lang="en-US" sz="1600" b="1" dirty="0">
                        <a:solidFill>
                          <a:schemeClr val="bg1"/>
                        </a:solidFill>
                      </a:endParaRPr>
                    </a:p>
                  </a:txBody>
                  <a:tcPr>
                    <a:solidFill>
                      <a:schemeClr val="accent1">
                        <a:lumMod val="50000"/>
                      </a:schemeClr>
                    </a:solidFill>
                  </a:tcPr>
                </a:tc>
                <a:tc>
                  <a:txBody>
                    <a:bodyPr/>
                    <a:lstStyle/>
                    <a:p>
                      <a:pPr marL="285750" indent="-285750">
                        <a:buFont typeface="Arial" charset="0"/>
                        <a:buChar char="•"/>
                      </a:pPr>
                      <a:r>
                        <a:rPr lang="en-US" sz="1600" b="1" dirty="0" smtClean="0">
                          <a:solidFill>
                            <a:srgbClr val="359768"/>
                          </a:solidFill>
                        </a:rPr>
                        <a:t>Trinidad and Tobago IGF</a:t>
                      </a:r>
                      <a:endParaRPr lang="en-US" sz="1600" b="1" dirty="0">
                        <a:solidFill>
                          <a:srgbClr val="359768"/>
                        </a:solidFill>
                      </a:endParaRPr>
                    </a:p>
                  </a:txBody>
                  <a:tcPr>
                    <a:solidFill>
                      <a:schemeClr val="accent1">
                        <a:lumMod val="20000"/>
                        <a:lumOff val="8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charset="0"/>
                        <a:buNone/>
                        <a:tabLst/>
                        <a:defRPr/>
                      </a:pPr>
                      <a:r>
                        <a:rPr lang="en-US" sz="1600" b="1" dirty="0" smtClean="0">
                          <a:solidFill>
                            <a:schemeClr val="bg1"/>
                          </a:solidFill>
                        </a:rPr>
                        <a:t>June</a:t>
                      </a:r>
                    </a:p>
                  </a:txBody>
                  <a:tcPr>
                    <a:solidFill>
                      <a:schemeClr val="accent1">
                        <a:lumMod val="50000"/>
                      </a:schemeClr>
                    </a:solidFill>
                  </a:tcPr>
                </a:tc>
                <a:tc>
                  <a:txBody>
                    <a:bodyPr/>
                    <a:lstStyle/>
                    <a:p>
                      <a:pPr marL="285750" indent="-285750">
                        <a:buFont typeface="Arial" charset="0"/>
                        <a:buChar char="•"/>
                      </a:pPr>
                      <a:r>
                        <a:rPr lang="en-US" sz="1600" b="1" dirty="0" err="1" smtClean="0">
                          <a:solidFill>
                            <a:srgbClr val="C00000"/>
                          </a:solidFill>
                        </a:rPr>
                        <a:t>EuroDIG</a:t>
                      </a:r>
                      <a:endParaRPr lang="en-US" sz="1600" b="1" dirty="0" smtClean="0">
                        <a:solidFill>
                          <a:srgbClr val="C00000"/>
                        </a:solidFill>
                      </a:endParaRPr>
                    </a:p>
                    <a:p>
                      <a:pPr marL="285750" indent="-285750">
                        <a:buFont typeface="Arial" charset="0"/>
                        <a:buChar char="•"/>
                      </a:pPr>
                      <a:r>
                        <a:rPr lang="en-US" sz="1600" b="1" dirty="0" smtClean="0">
                          <a:solidFill>
                            <a:srgbClr val="359768"/>
                          </a:solidFill>
                        </a:rPr>
                        <a:t>Peru IGF</a:t>
                      </a:r>
                    </a:p>
                    <a:p>
                      <a:pPr marL="285750" indent="-285750">
                        <a:buFont typeface="Arial" charset="0"/>
                        <a:buChar char="•"/>
                      </a:pPr>
                      <a:r>
                        <a:rPr lang="en-US" sz="1600" b="1" dirty="0" smtClean="0">
                          <a:solidFill>
                            <a:srgbClr val="359768"/>
                          </a:solidFill>
                        </a:rPr>
                        <a:t>Nepal</a:t>
                      </a:r>
                      <a:r>
                        <a:rPr lang="en-US" sz="1600" b="1" baseline="0" dirty="0" smtClean="0">
                          <a:solidFill>
                            <a:srgbClr val="359768"/>
                          </a:solidFill>
                        </a:rPr>
                        <a:t> IGF</a:t>
                      </a:r>
                    </a:p>
                    <a:p>
                      <a:pPr marL="285750" indent="-285750">
                        <a:buFont typeface="Arial" charset="0"/>
                        <a:buChar char="•"/>
                      </a:pPr>
                      <a:r>
                        <a:rPr lang="en-US" sz="1600" b="1" baseline="0" dirty="0" smtClean="0">
                          <a:solidFill>
                            <a:srgbClr val="359768"/>
                          </a:solidFill>
                        </a:rPr>
                        <a:t>Barbados IGF</a:t>
                      </a:r>
                    </a:p>
                    <a:p>
                      <a:pPr marL="285750" indent="-285750">
                        <a:buFont typeface="Arial" charset="0"/>
                        <a:buChar char="•"/>
                      </a:pPr>
                      <a:r>
                        <a:rPr lang="en-US" sz="1600" b="1" baseline="0" dirty="0" smtClean="0">
                          <a:solidFill>
                            <a:srgbClr val="C00000"/>
                          </a:solidFill>
                        </a:rPr>
                        <a:t>Central Asia IGF</a:t>
                      </a:r>
                      <a:endParaRPr lang="en-US" sz="1600" b="1" dirty="0" smtClean="0">
                        <a:solidFill>
                          <a:srgbClr val="C00000"/>
                        </a:solidFill>
                      </a:endParaRPr>
                    </a:p>
                  </a:txBody>
                  <a:tcPr>
                    <a:solidFill>
                      <a:schemeClr val="accent1">
                        <a:lumMod val="20000"/>
                        <a:lumOff val="80000"/>
                      </a:schemeClr>
                    </a:solidFill>
                  </a:tcPr>
                </a:tc>
              </a:tr>
              <a:tr h="909918">
                <a:tc>
                  <a:txBody>
                    <a:bodyPr/>
                    <a:lstStyle/>
                    <a:p>
                      <a:r>
                        <a:rPr lang="en-US" sz="1600" b="1" dirty="0" smtClean="0">
                          <a:solidFill>
                            <a:schemeClr val="bg1"/>
                          </a:solidFill>
                        </a:rPr>
                        <a:t>March</a:t>
                      </a:r>
                      <a:endParaRPr lang="en-US" sz="1600" b="1" dirty="0">
                        <a:solidFill>
                          <a:schemeClr val="bg1"/>
                        </a:solidFill>
                      </a:endParaRPr>
                    </a:p>
                  </a:txBody>
                  <a:tcPr>
                    <a:solidFill>
                      <a:schemeClr val="accent1"/>
                    </a:solidFill>
                  </a:tcPr>
                </a:tc>
                <a:tc>
                  <a:txBody>
                    <a:bodyPr/>
                    <a:lstStyle/>
                    <a:p>
                      <a:pPr marL="285750" indent="-285750">
                        <a:buFont typeface="Arial" charset="0"/>
                        <a:buChar char="•"/>
                      </a:pPr>
                      <a:r>
                        <a:rPr lang="en-US" sz="1600" b="1" dirty="0" smtClean="0">
                          <a:solidFill>
                            <a:srgbClr val="359768"/>
                          </a:solidFill>
                        </a:rPr>
                        <a:t>Afghanistan IGF</a:t>
                      </a:r>
                      <a:endParaRPr lang="en-US" sz="1600" b="1" dirty="0">
                        <a:solidFill>
                          <a:srgbClr val="359768"/>
                        </a:solidFill>
                      </a:endParaRPr>
                    </a:p>
                  </a:txBody>
                  <a:tcPr>
                    <a:solidFill>
                      <a:schemeClr val="accent1">
                        <a:lumMod val="20000"/>
                        <a:lumOff val="80000"/>
                      </a:schemeClr>
                    </a:solidFill>
                  </a:tcPr>
                </a:tc>
                <a:tc>
                  <a:txBody>
                    <a:bodyPr/>
                    <a:lstStyle/>
                    <a:p>
                      <a:r>
                        <a:rPr lang="en-US" sz="1600" b="1" dirty="0" smtClean="0">
                          <a:solidFill>
                            <a:schemeClr val="bg1"/>
                          </a:solidFill>
                        </a:rPr>
                        <a:t>July</a:t>
                      </a:r>
                      <a:endParaRPr lang="en-US" sz="1600" b="1" dirty="0">
                        <a:solidFill>
                          <a:schemeClr val="bg1"/>
                        </a:solidFill>
                      </a:endParaRPr>
                    </a:p>
                  </a:txBody>
                  <a:tcPr>
                    <a:solidFill>
                      <a:schemeClr val="accent1"/>
                    </a:solidFill>
                  </a:tcPr>
                </a:tc>
                <a:tc>
                  <a:txBody>
                    <a:bodyPr/>
                    <a:lstStyle/>
                    <a:p>
                      <a:pPr marL="285750" indent="-285750">
                        <a:buFont typeface="Arial" charset="0"/>
                        <a:buChar char="•"/>
                      </a:pPr>
                      <a:r>
                        <a:rPr lang="en-US" sz="1600" b="1" dirty="0" smtClean="0">
                          <a:solidFill>
                            <a:srgbClr val="359768"/>
                          </a:solidFill>
                        </a:rPr>
                        <a:t>Kenya IGF</a:t>
                      </a:r>
                    </a:p>
                    <a:p>
                      <a:pPr marL="285750" indent="-285750">
                        <a:buFont typeface="Arial" charset="0"/>
                        <a:buChar char="•"/>
                      </a:pPr>
                      <a:r>
                        <a:rPr lang="en-US" sz="1600" b="1" dirty="0" smtClean="0">
                          <a:solidFill>
                            <a:srgbClr val="359768"/>
                          </a:solidFill>
                        </a:rPr>
                        <a:t>IGF-USA</a:t>
                      </a:r>
                    </a:p>
                    <a:p>
                      <a:pPr marL="285750" indent="-285750">
                        <a:buFont typeface="Arial" charset="0"/>
                        <a:buChar char="•"/>
                      </a:pPr>
                      <a:r>
                        <a:rPr lang="en-US" sz="1600" b="1" dirty="0" smtClean="0">
                          <a:solidFill>
                            <a:srgbClr val="C00000"/>
                          </a:solidFill>
                        </a:rPr>
                        <a:t>Asia</a:t>
                      </a:r>
                      <a:r>
                        <a:rPr lang="en-US" sz="1600" b="1" baseline="0" dirty="0" smtClean="0">
                          <a:solidFill>
                            <a:srgbClr val="C00000"/>
                          </a:solidFill>
                        </a:rPr>
                        <a:t>-Pacific IGF</a:t>
                      </a:r>
                      <a:endParaRPr lang="en-US" sz="1600" b="1" dirty="0">
                        <a:solidFill>
                          <a:srgbClr val="C00000"/>
                        </a:solidFill>
                      </a:endParaRPr>
                    </a:p>
                  </a:txBody>
                  <a:tcPr>
                    <a:solidFill>
                      <a:schemeClr val="accent1">
                        <a:lumMod val="20000"/>
                        <a:lumOff val="80000"/>
                      </a:schemeClr>
                    </a:solidFill>
                  </a:tcPr>
                </a:tc>
              </a:tr>
              <a:tr h="1179524">
                <a:tc>
                  <a:txBody>
                    <a:bodyPr/>
                    <a:lstStyle/>
                    <a:p>
                      <a:r>
                        <a:rPr lang="en-US" sz="1600" b="1" dirty="0" smtClean="0">
                          <a:solidFill>
                            <a:schemeClr val="bg1"/>
                          </a:solidFill>
                        </a:rPr>
                        <a:t>April</a:t>
                      </a:r>
                      <a:endParaRPr lang="en-US" sz="1600" b="1" dirty="0">
                        <a:solidFill>
                          <a:schemeClr val="bg1"/>
                        </a:solidFill>
                      </a:endParaRPr>
                    </a:p>
                  </a:txBody>
                  <a:tcPr>
                    <a:solidFill>
                      <a:schemeClr val="accent1">
                        <a:lumMod val="50000"/>
                      </a:schemeClr>
                    </a:solidFill>
                  </a:tcPr>
                </a:tc>
                <a:tc>
                  <a:txBody>
                    <a:bodyPr/>
                    <a:lstStyle/>
                    <a:p>
                      <a:pPr marL="285750" indent="-285750">
                        <a:buFont typeface="Arial" charset="0"/>
                        <a:buChar char="•"/>
                      </a:pPr>
                      <a:r>
                        <a:rPr lang="en-US" sz="1600" b="1" dirty="0" smtClean="0">
                          <a:solidFill>
                            <a:srgbClr val="359768"/>
                          </a:solidFill>
                        </a:rPr>
                        <a:t>Russia IGF</a:t>
                      </a:r>
                    </a:p>
                    <a:p>
                      <a:pPr marL="285750" indent="-285750">
                        <a:buFont typeface="Arial" charset="0"/>
                        <a:buChar char="•"/>
                      </a:pPr>
                      <a:r>
                        <a:rPr lang="en-US" sz="1600" b="1" dirty="0" smtClean="0">
                          <a:solidFill>
                            <a:srgbClr val="C00000"/>
                          </a:solidFill>
                        </a:rPr>
                        <a:t>Central Africa</a:t>
                      </a:r>
                      <a:r>
                        <a:rPr lang="en-US" sz="1600" b="1" baseline="0" dirty="0" smtClean="0">
                          <a:solidFill>
                            <a:srgbClr val="C00000"/>
                          </a:solidFill>
                        </a:rPr>
                        <a:t> IGF</a:t>
                      </a:r>
                    </a:p>
                    <a:p>
                      <a:pPr marL="285750" indent="-285750">
                        <a:buFont typeface="Arial" charset="0"/>
                        <a:buChar char="•"/>
                      </a:pPr>
                      <a:r>
                        <a:rPr lang="en-US" sz="1600" b="1" baseline="0" dirty="0" smtClean="0">
                          <a:solidFill>
                            <a:srgbClr val="359768"/>
                          </a:solidFill>
                        </a:rPr>
                        <a:t>Panama IGF</a:t>
                      </a:r>
                    </a:p>
                    <a:p>
                      <a:pPr marL="285750" indent="-285750">
                        <a:buFont typeface="Arial" charset="0"/>
                        <a:buChar char="•"/>
                      </a:pPr>
                      <a:r>
                        <a:rPr lang="en-US" sz="1600" b="1" baseline="0" dirty="0" smtClean="0">
                          <a:solidFill>
                            <a:srgbClr val="359768"/>
                          </a:solidFill>
                        </a:rPr>
                        <a:t>Finland IGF</a:t>
                      </a:r>
                      <a:endParaRPr lang="en-US" sz="1600" b="1" dirty="0">
                        <a:solidFill>
                          <a:srgbClr val="359768"/>
                        </a:solidFill>
                      </a:endParaRPr>
                    </a:p>
                  </a:txBody>
                  <a:tcPr>
                    <a:solidFill>
                      <a:schemeClr val="accent1">
                        <a:lumMod val="20000"/>
                        <a:lumOff val="80000"/>
                      </a:schemeClr>
                    </a:solidFill>
                  </a:tcPr>
                </a:tc>
                <a:tc>
                  <a:txBody>
                    <a:bodyPr/>
                    <a:lstStyle/>
                    <a:p>
                      <a:r>
                        <a:rPr lang="en-US" sz="1600" b="1" dirty="0" smtClean="0">
                          <a:solidFill>
                            <a:schemeClr val="bg1"/>
                          </a:solidFill>
                        </a:rPr>
                        <a:t>August</a:t>
                      </a:r>
                      <a:endParaRPr lang="en-US" sz="1600" b="1" dirty="0">
                        <a:solidFill>
                          <a:schemeClr val="bg1"/>
                        </a:solidFill>
                      </a:endParaRPr>
                    </a:p>
                  </a:txBody>
                  <a:tcPr>
                    <a:solidFill>
                      <a:schemeClr val="accent1">
                        <a:lumMod val="50000"/>
                      </a:schemeClr>
                    </a:solidFill>
                  </a:tcPr>
                </a:tc>
                <a:tc>
                  <a:txBody>
                    <a:bodyPr/>
                    <a:lstStyle/>
                    <a:p>
                      <a:pPr marL="285750" indent="-285750">
                        <a:buFont typeface="Arial" charset="0"/>
                        <a:buChar char="•"/>
                      </a:pPr>
                      <a:r>
                        <a:rPr lang="en-US" sz="1600" b="1" dirty="0" smtClean="0">
                          <a:solidFill>
                            <a:srgbClr val="C00000"/>
                          </a:solidFill>
                        </a:rPr>
                        <a:t>LACIGF</a:t>
                      </a:r>
                    </a:p>
                    <a:p>
                      <a:pPr marL="285750" indent="-285750">
                        <a:buFont typeface="Arial" charset="0"/>
                        <a:buChar char="•"/>
                      </a:pPr>
                      <a:r>
                        <a:rPr lang="en-US" sz="1600" b="1" dirty="0" smtClean="0">
                          <a:solidFill>
                            <a:srgbClr val="C00000"/>
                          </a:solidFill>
                        </a:rPr>
                        <a:t>Caribbean</a:t>
                      </a:r>
                      <a:r>
                        <a:rPr lang="en-US" sz="1600" b="1" baseline="0" dirty="0" smtClean="0">
                          <a:solidFill>
                            <a:srgbClr val="C00000"/>
                          </a:solidFill>
                        </a:rPr>
                        <a:t> IGF</a:t>
                      </a:r>
                    </a:p>
                    <a:p>
                      <a:pPr marL="285750" indent="-285750">
                        <a:buFont typeface="Arial" charset="0"/>
                        <a:buChar char="•"/>
                      </a:pPr>
                      <a:r>
                        <a:rPr lang="en-US" sz="1600" b="1" baseline="0" dirty="0" smtClean="0">
                          <a:solidFill>
                            <a:srgbClr val="359768"/>
                          </a:solidFill>
                        </a:rPr>
                        <a:t>Costa Rica IGF</a:t>
                      </a:r>
                      <a:endParaRPr lang="en-US" sz="1600" b="1" dirty="0">
                        <a:solidFill>
                          <a:srgbClr val="359768"/>
                        </a:solidFill>
                      </a:endParaRPr>
                    </a:p>
                  </a:txBody>
                  <a:tcPr>
                    <a:solidFill>
                      <a:schemeClr val="accent1">
                        <a:lumMod val="20000"/>
                        <a:lumOff val="80000"/>
                      </a:schemeClr>
                    </a:solidFill>
                  </a:tcPr>
                </a:tc>
              </a:tr>
              <a:tr h="1988340">
                <a:tc>
                  <a:txBody>
                    <a:bodyPr/>
                    <a:lstStyle/>
                    <a:p>
                      <a:r>
                        <a:rPr lang="en-US" sz="1600" b="1" dirty="0" smtClean="0">
                          <a:solidFill>
                            <a:schemeClr val="bg1"/>
                          </a:solidFill>
                        </a:rPr>
                        <a:t>May</a:t>
                      </a:r>
                      <a:endParaRPr lang="en-US" sz="1600" b="1" dirty="0">
                        <a:solidFill>
                          <a:schemeClr val="bg1"/>
                        </a:solidFill>
                      </a:endParaRPr>
                    </a:p>
                  </a:txBody>
                  <a:tcPr>
                    <a:solidFill>
                      <a:schemeClr val="accent1"/>
                    </a:solidFill>
                  </a:tcPr>
                </a:tc>
                <a:tc>
                  <a:txBody>
                    <a:bodyPr/>
                    <a:lstStyle/>
                    <a:p>
                      <a:pPr marL="285750" indent="-285750">
                        <a:buFont typeface="Arial" charset="0"/>
                        <a:buChar char="•"/>
                      </a:pPr>
                      <a:r>
                        <a:rPr lang="en-US" sz="1600" b="1" dirty="0" smtClean="0">
                          <a:solidFill>
                            <a:srgbClr val="359768"/>
                          </a:solidFill>
                        </a:rPr>
                        <a:t>Belarus IGF</a:t>
                      </a:r>
                    </a:p>
                    <a:p>
                      <a:pPr marL="285750" indent="-285750">
                        <a:buFont typeface="Arial" charset="0"/>
                        <a:buChar char="•"/>
                      </a:pPr>
                      <a:r>
                        <a:rPr lang="en-US" sz="1600" b="1" dirty="0" smtClean="0">
                          <a:solidFill>
                            <a:srgbClr val="359768"/>
                          </a:solidFill>
                        </a:rPr>
                        <a:t>Croatia IGF</a:t>
                      </a:r>
                    </a:p>
                    <a:p>
                      <a:pPr marL="285750" indent="-285750">
                        <a:buFont typeface="Arial" charset="0"/>
                        <a:buChar char="•"/>
                      </a:pPr>
                      <a:r>
                        <a:rPr lang="en-US" sz="1600" b="1" dirty="0" smtClean="0">
                          <a:solidFill>
                            <a:srgbClr val="359768"/>
                          </a:solidFill>
                        </a:rPr>
                        <a:t>Sri Lanka IGF</a:t>
                      </a:r>
                    </a:p>
                    <a:p>
                      <a:pPr marL="285750" indent="-285750">
                        <a:buFont typeface="Arial" charset="0"/>
                        <a:buChar char="•"/>
                      </a:pPr>
                      <a:r>
                        <a:rPr lang="en-US" sz="1600" b="1" dirty="0" smtClean="0">
                          <a:solidFill>
                            <a:srgbClr val="C00000"/>
                          </a:solidFill>
                        </a:rPr>
                        <a:t>Pacific IGF</a:t>
                      </a:r>
                    </a:p>
                    <a:p>
                      <a:pPr marL="285750" indent="-285750">
                        <a:buFont typeface="Arial" charset="0"/>
                        <a:buChar char="•"/>
                      </a:pPr>
                      <a:r>
                        <a:rPr lang="en-US" sz="1600" b="1" dirty="0" smtClean="0">
                          <a:solidFill>
                            <a:srgbClr val="359768"/>
                          </a:solidFill>
                        </a:rPr>
                        <a:t>Senegal IGF</a:t>
                      </a:r>
                    </a:p>
                    <a:p>
                      <a:pPr marL="285750" indent="-285750">
                        <a:buFont typeface="Arial" charset="0"/>
                        <a:buChar char="•"/>
                      </a:pPr>
                      <a:r>
                        <a:rPr lang="en-US" sz="1600" b="1" dirty="0" smtClean="0">
                          <a:solidFill>
                            <a:srgbClr val="C00000"/>
                          </a:solidFill>
                        </a:rPr>
                        <a:t>SEEDIG</a:t>
                      </a:r>
                    </a:p>
                    <a:p>
                      <a:pPr marL="285750" indent="-285750">
                        <a:buFont typeface="Arial" charset="0"/>
                        <a:buChar char="•"/>
                      </a:pPr>
                      <a:r>
                        <a:rPr lang="en-US" sz="1600" b="1" dirty="0" smtClean="0">
                          <a:solidFill>
                            <a:srgbClr val="359768"/>
                          </a:solidFill>
                        </a:rPr>
                        <a:t>Swiss IGF</a:t>
                      </a:r>
                      <a:endParaRPr lang="en-US" sz="1600" b="1" dirty="0">
                        <a:solidFill>
                          <a:srgbClr val="359768"/>
                        </a:solidFill>
                      </a:endParaRPr>
                    </a:p>
                  </a:txBody>
                  <a:tcPr>
                    <a:solidFill>
                      <a:schemeClr val="accent1">
                        <a:lumMod val="20000"/>
                        <a:lumOff val="80000"/>
                      </a:schemeClr>
                    </a:solidFill>
                  </a:tcPr>
                </a:tc>
                <a:tc>
                  <a:txBody>
                    <a:bodyPr/>
                    <a:lstStyle/>
                    <a:p>
                      <a:r>
                        <a:rPr lang="en-US" sz="1600" b="1" dirty="0" smtClean="0">
                          <a:solidFill>
                            <a:schemeClr val="bg1"/>
                          </a:solidFill>
                        </a:rPr>
                        <a:t>October</a:t>
                      </a:r>
                      <a:endParaRPr lang="en-US" sz="1600" b="1" dirty="0">
                        <a:solidFill>
                          <a:schemeClr val="bg1"/>
                        </a:solidFill>
                      </a:endParaRPr>
                    </a:p>
                  </a:txBody>
                  <a:tcPr>
                    <a:solidFill>
                      <a:schemeClr val="accent1"/>
                    </a:solidFill>
                  </a:tcPr>
                </a:tc>
                <a:tc>
                  <a:txBody>
                    <a:bodyPr/>
                    <a:lstStyle/>
                    <a:p>
                      <a:pPr marL="285750" indent="-285750">
                        <a:buFont typeface="Arial" charset="0"/>
                        <a:buChar char="•"/>
                      </a:pPr>
                      <a:r>
                        <a:rPr lang="en-US" sz="1600" b="1" dirty="0" smtClean="0">
                          <a:solidFill>
                            <a:srgbClr val="359768"/>
                          </a:solidFill>
                        </a:rPr>
                        <a:t>Netherlands</a:t>
                      </a:r>
                      <a:r>
                        <a:rPr lang="en-US" sz="1600" b="1" baseline="0" dirty="0" smtClean="0">
                          <a:solidFill>
                            <a:srgbClr val="359768"/>
                          </a:solidFill>
                        </a:rPr>
                        <a:t> IGF</a:t>
                      </a:r>
                    </a:p>
                    <a:p>
                      <a:pPr marL="285750" indent="-285750">
                        <a:buFont typeface="Arial" charset="0"/>
                        <a:buChar char="•"/>
                      </a:pPr>
                      <a:r>
                        <a:rPr lang="en-US" sz="1600" b="1" baseline="0" dirty="0" smtClean="0">
                          <a:solidFill>
                            <a:srgbClr val="359768"/>
                          </a:solidFill>
                        </a:rPr>
                        <a:t>Austria IGF</a:t>
                      </a:r>
                      <a:endParaRPr lang="en-US" sz="1600" b="1" dirty="0">
                        <a:solidFill>
                          <a:srgbClr val="359768"/>
                        </a:solidFill>
                      </a:endParaRPr>
                    </a:p>
                  </a:txBody>
                  <a:tcPr>
                    <a:solidFill>
                      <a:schemeClr val="accent1">
                        <a:lumMod val="20000"/>
                        <a:lumOff val="80000"/>
                      </a:schemeClr>
                    </a:solidFill>
                  </a:tcPr>
                </a:tc>
              </a:tr>
            </a:tbl>
          </a:graphicData>
        </a:graphic>
      </p:graphicFrame>
      <p:sp>
        <p:nvSpPr>
          <p:cNvPr id="4" name="TextBox 3"/>
          <p:cNvSpPr txBox="1"/>
          <p:nvPr/>
        </p:nvSpPr>
        <p:spPr>
          <a:xfrm>
            <a:off x="243068" y="138896"/>
            <a:ext cx="8599990" cy="584775"/>
          </a:xfrm>
          <a:prstGeom prst="rect">
            <a:avLst/>
          </a:prstGeom>
          <a:noFill/>
        </p:spPr>
        <p:txBody>
          <a:bodyPr wrap="square" rtlCol="0">
            <a:spAutoFit/>
          </a:bodyPr>
          <a:lstStyle/>
          <a:p>
            <a:pPr algn="ctr"/>
            <a:r>
              <a:rPr lang="en-US" sz="3200" b="1" dirty="0" smtClean="0">
                <a:latin typeface="Cambria" charset="0"/>
                <a:ea typeface="Cambria" charset="0"/>
                <a:cs typeface="Cambria" charset="0"/>
              </a:rPr>
              <a:t>Overview of the 2017 NRIs Annual </a:t>
            </a:r>
            <a:r>
              <a:rPr lang="en-US" sz="3200" b="1" dirty="0">
                <a:latin typeface="Cambria" charset="0"/>
                <a:ea typeface="Cambria" charset="0"/>
                <a:cs typeface="Cambria" charset="0"/>
              </a:rPr>
              <a:t>M</a:t>
            </a:r>
            <a:r>
              <a:rPr lang="en-US" sz="3200" b="1" dirty="0" smtClean="0">
                <a:latin typeface="Cambria" charset="0"/>
                <a:ea typeface="Cambria" charset="0"/>
                <a:cs typeface="Cambria" charset="0"/>
              </a:rPr>
              <a:t>eetings</a:t>
            </a:r>
            <a:endParaRPr lang="en-US" sz="3200" b="1" dirty="0">
              <a:latin typeface="Cambria" charset="0"/>
              <a:ea typeface="Cambria" charset="0"/>
              <a:cs typeface="Cambria" charset="0"/>
            </a:endParaRPr>
          </a:p>
        </p:txBody>
      </p:sp>
      <p:sp>
        <p:nvSpPr>
          <p:cNvPr id="5" name="TextBox 4"/>
          <p:cNvSpPr txBox="1"/>
          <p:nvPr/>
        </p:nvSpPr>
        <p:spPr>
          <a:xfrm>
            <a:off x="127322" y="833378"/>
            <a:ext cx="9016678" cy="400110"/>
          </a:xfrm>
          <a:prstGeom prst="rect">
            <a:avLst/>
          </a:prstGeom>
          <a:noFill/>
        </p:spPr>
        <p:txBody>
          <a:bodyPr wrap="square" rtlCol="0">
            <a:spAutoFit/>
          </a:bodyPr>
          <a:lstStyle/>
          <a:p>
            <a:pPr marL="285750" indent="-285750">
              <a:buFont typeface="Arial" charset="0"/>
              <a:buChar char="•"/>
            </a:pPr>
            <a:r>
              <a:rPr lang="en-US" sz="2000" dirty="0" smtClean="0">
                <a:latin typeface="Cambria" charset="0"/>
                <a:ea typeface="Cambria" charset="0"/>
                <a:cs typeface="Cambria" charset="0"/>
              </a:rPr>
              <a:t>60+ NRIs Annual Meetings organized during the 2016 year</a:t>
            </a:r>
            <a:endParaRPr lang="en-US" sz="2000" dirty="0">
              <a:latin typeface="Cambria" charset="0"/>
              <a:ea typeface="Cambria" charset="0"/>
              <a:cs typeface="Cambria" charset="0"/>
            </a:endParaRPr>
          </a:p>
        </p:txBody>
      </p:sp>
    </p:spTree>
    <p:extLst>
      <p:ext uri="{BB962C8B-B14F-4D97-AF65-F5344CB8AC3E}">
        <p14:creationId xmlns:p14="http://schemas.microsoft.com/office/powerpoint/2010/main" val="133365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3386" y="99541"/>
            <a:ext cx="7293428" cy="740727"/>
          </a:xfrm>
        </p:spPr>
        <p:txBody>
          <a:bodyPr>
            <a:normAutofit/>
          </a:bodyPr>
          <a:lstStyle/>
          <a:p>
            <a:r>
              <a:rPr lang="en-US" sz="2400" b="1" dirty="0" smtClean="0">
                <a:latin typeface="Cambria" panose="02040503050406030204" pitchFamily="18" charset="0"/>
              </a:rPr>
              <a:t>Geographic Coverage – 2017 Global View</a:t>
            </a:r>
            <a:endParaRPr lang="en-GB" sz="2400" b="1" dirty="0">
              <a:latin typeface="Cambria" panose="02040503050406030204" pitchFamily="18" charset="0"/>
            </a:endParaRPr>
          </a:p>
        </p:txBody>
      </p:sp>
      <p:sp>
        <p:nvSpPr>
          <p:cNvPr id="4" name="Title 1"/>
          <p:cNvSpPr txBox="1">
            <a:spLocks/>
          </p:cNvSpPr>
          <p:nvPr/>
        </p:nvSpPr>
        <p:spPr>
          <a:xfrm>
            <a:off x="2958301" y="6583789"/>
            <a:ext cx="7293428" cy="252440"/>
          </a:xfrm>
          <a:prstGeom prst="rect">
            <a:avLst/>
          </a:prstGeom>
        </p:spPr>
        <p:txBody>
          <a:bodyPr vert="horz" lIns="91440" tIns="45720" rIns="91440" bIns="45720" rtlCol="0" anchor="b">
            <a:normAutofit fontScale="97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1200" b="1" dirty="0" smtClean="0">
                <a:latin typeface="Cambria" panose="02040503050406030204" pitchFamily="18" charset="0"/>
              </a:rPr>
              <a:t>* This Map is constantly being updated as new Initiatives are emerging.</a:t>
            </a:r>
            <a:endParaRPr lang="en-GB" sz="1200" b="1" dirty="0">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0" y="861408"/>
            <a:ext cx="8976670" cy="5667962"/>
          </a:xfrm>
          <a:prstGeom prst="rect">
            <a:avLst/>
          </a:prstGeom>
        </p:spPr>
      </p:pic>
    </p:spTree>
    <p:extLst>
      <p:ext uri="{BB962C8B-B14F-4D97-AF65-F5344CB8AC3E}">
        <p14:creationId xmlns:p14="http://schemas.microsoft.com/office/powerpoint/2010/main" val="1756863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79474"/>
          </a:xfrm>
        </p:spPr>
        <p:txBody>
          <a:bodyPr>
            <a:normAutofit/>
          </a:bodyPr>
          <a:lstStyle/>
          <a:p>
            <a:pPr algn="ctr"/>
            <a:r>
              <a:rPr lang="en-US" b="1" dirty="0" smtClean="0">
                <a:latin typeface="+mn-lt"/>
              </a:rPr>
              <a:t>What do the NRIs do?  </a:t>
            </a:r>
            <a:endParaRPr lang="en-US" b="1" dirty="0">
              <a:latin typeface="+mn-lt"/>
            </a:endParaRPr>
          </a:p>
        </p:txBody>
      </p:sp>
      <p:sp>
        <p:nvSpPr>
          <p:cNvPr id="3" name="Content Placeholder 2"/>
          <p:cNvSpPr>
            <a:spLocks noGrp="1"/>
          </p:cNvSpPr>
          <p:nvPr>
            <p:ph idx="1"/>
          </p:nvPr>
        </p:nvSpPr>
        <p:spPr>
          <a:xfrm>
            <a:off x="628650" y="1244601"/>
            <a:ext cx="7886700" cy="4932362"/>
          </a:xfrm>
        </p:spPr>
        <p:txBody>
          <a:bodyPr/>
          <a:lstStyle/>
          <a:p>
            <a:pPr defTabSz="914400">
              <a:lnSpc>
                <a:spcPct val="100000"/>
              </a:lnSpc>
              <a:spcBef>
                <a:spcPts val="0"/>
              </a:spcBef>
            </a:pPr>
            <a:r>
              <a:rPr lang="en-US" dirty="0" smtClean="0"/>
              <a:t>The </a:t>
            </a:r>
            <a:r>
              <a:rPr lang="en-US" dirty="0" err="1" smtClean="0"/>
              <a:t>multistakeholder</a:t>
            </a:r>
            <a:r>
              <a:rPr lang="en-US" dirty="0" smtClean="0"/>
              <a:t> organizing teams ask their community what </a:t>
            </a:r>
            <a:r>
              <a:rPr lang="en-US" dirty="0"/>
              <a:t>I</a:t>
            </a:r>
            <a:r>
              <a:rPr lang="en-US" dirty="0" smtClean="0"/>
              <a:t>nternet Governance issues are of their concern</a:t>
            </a:r>
          </a:p>
          <a:p>
            <a:pPr defTabSz="914400">
              <a:lnSpc>
                <a:spcPct val="100000"/>
              </a:lnSpc>
              <a:spcBef>
                <a:spcPts val="0"/>
              </a:spcBef>
            </a:pPr>
            <a:r>
              <a:rPr lang="en-US" dirty="0" smtClean="0"/>
              <a:t>Develop the </a:t>
            </a:r>
            <a:r>
              <a:rPr lang="en-US" dirty="0" err="1" smtClean="0"/>
              <a:t>programme</a:t>
            </a:r>
            <a:r>
              <a:rPr lang="en-US" dirty="0" smtClean="0"/>
              <a:t> agenda based on received inputs</a:t>
            </a:r>
          </a:p>
          <a:p>
            <a:pPr defTabSz="914400">
              <a:lnSpc>
                <a:spcPct val="100000"/>
              </a:lnSpc>
              <a:spcBef>
                <a:spcPts val="0"/>
              </a:spcBef>
            </a:pPr>
            <a:r>
              <a:rPr lang="en-US" dirty="0" smtClean="0"/>
              <a:t>Engage the community into the organization of the </a:t>
            </a:r>
            <a:r>
              <a:rPr lang="en-US" dirty="0" err="1" smtClean="0"/>
              <a:t>programme</a:t>
            </a:r>
            <a:r>
              <a:rPr lang="en-US" dirty="0" smtClean="0"/>
              <a:t> sessions</a:t>
            </a:r>
          </a:p>
          <a:p>
            <a:pPr defTabSz="914400">
              <a:lnSpc>
                <a:spcPct val="100000"/>
              </a:lnSpc>
              <a:spcBef>
                <a:spcPts val="0"/>
              </a:spcBef>
            </a:pPr>
            <a:r>
              <a:rPr lang="en-US" dirty="0" smtClean="0"/>
              <a:t>Organize the annual meeting with respecting the IGF principles</a:t>
            </a:r>
          </a:p>
          <a:p>
            <a:pPr defTabSz="914400">
              <a:lnSpc>
                <a:spcPct val="100000"/>
              </a:lnSpc>
              <a:spcBef>
                <a:spcPts val="0"/>
              </a:spcBef>
            </a:pPr>
            <a:r>
              <a:rPr lang="en-US" dirty="0" smtClean="0"/>
              <a:t>In between the meetings, there are NRIs that have developed the intersessional work (Paraguay IGF: webinars for University students; SEEDIG: Monthly briefings on IG issues in region and regional remote hub; Japan IGF: monthly meetings on IG issues of interest etc.)</a:t>
            </a:r>
            <a:endParaRPr lang="en-US" dirty="0"/>
          </a:p>
          <a:p>
            <a:pPr algn="ctr" defTabSz="914400">
              <a:lnSpc>
                <a:spcPct val="100000"/>
              </a:lnSpc>
              <a:spcBef>
                <a:spcPts val="0"/>
              </a:spcBef>
            </a:pPr>
            <a:endParaRPr lang="en-US" dirty="0">
              <a:solidFill>
                <a:srgbClr val="FF0000"/>
              </a:solidFill>
            </a:endParaRPr>
          </a:p>
          <a:p>
            <a:pPr algn="ctr" defTabSz="914400">
              <a:lnSpc>
                <a:spcPct val="100000"/>
              </a:lnSpc>
              <a:spcBef>
                <a:spcPts val="0"/>
              </a:spcBef>
            </a:pPr>
            <a:endParaRPr lang="en-US" b="1" dirty="0">
              <a:solidFill>
                <a:srgbClr val="FF0000"/>
              </a:solidFill>
            </a:endParaRPr>
          </a:p>
          <a:p>
            <a:pPr marL="0" indent="0" algn="ctr" defTabSz="914400">
              <a:lnSpc>
                <a:spcPct val="100000"/>
              </a:lnSpc>
              <a:spcBef>
                <a:spcPts val="0"/>
              </a:spcBef>
              <a:buNone/>
            </a:pPr>
            <a:r>
              <a:rPr lang="en-US" b="1" dirty="0" smtClean="0">
                <a:solidFill>
                  <a:srgbClr val="FF0000"/>
                </a:solidFill>
              </a:rPr>
              <a:t>How does all this look like in practice?</a:t>
            </a:r>
          </a:p>
        </p:txBody>
      </p:sp>
    </p:spTree>
    <p:extLst>
      <p:ext uri="{BB962C8B-B14F-4D97-AF65-F5344CB8AC3E}">
        <p14:creationId xmlns:p14="http://schemas.microsoft.com/office/powerpoint/2010/main" val="930612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64639048"/>
              </p:ext>
            </p:extLst>
          </p:nvPr>
        </p:nvGraphicFramePr>
        <p:xfrm>
          <a:off x="4398380" y="1082234"/>
          <a:ext cx="4780344" cy="5775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a:spLocks noGrp="1"/>
          </p:cNvSpPr>
          <p:nvPr>
            <p:ph type="title"/>
          </p:nvPr>
        </p:nvSpPr>
        <p:spPr>
          <a:xfrm>
            <a:off x="593926" y="202760"/>
            <a:ext cx="7886700" cy="879474"/>
          </a:xfrm>
        </p:spPr>
        <p:txBody>
          <a:bodyPr>
            <a:normAutofit/>
          </a:bodyPr>
          <a:lstStyle/>
          <a:p>
            <a:pPr algn="ctr"/>
            <a:r>
              <a:rPr lang="en-US" b="1" dirty="0" smtClean="0">
                <a:latin typeface="+mn-lt"/>
              </a:rPr>
              <a:t>What do the NRIs do?  </a:t>
            </a:r>
            <a:endParaRPr lang="en-US" b="1" dirty="0">
              <a:latin typeface="+mn-lt"/>
            </a:endParaRPr>
          </a:p>
        </p:txBody>
      </p:sp>
      <p:sp>
        <p:nvSpPr>
          <p:cNvPr id="7" name="TextBox 6"/>
          <p:cNvSpPr txBox="1"/>
          <p:nvPr/>
        </p:nvSpPr>
        <p:spPr>
          <a:xfrm>
            <a:off x="0" y="1082234"/>
            <a:ext cx="4120588" cy="5909310"/>
          </a:xfrm>
          <a:prstGeom prst="rect">
            <a:avLst/>
          </a:prstGeom>
          <a:noFill/>
        </p:spPr>
        <p:txBody>
          <a:bodyPr wrap="square" rtlCol="0">
            <a:spAutoFit/>
          </a:bodyPr>
          <a:lstStyle/>
          <a:p>
            <a:pPr marL="285750" indent="-285750">
              <a:buFont typeface="Arial" charset="0"/>
              <a:buChar char="•"/>
            </a:pPr>
            <a:r>
              <a:rPr lang="en-US" sz="2000" dirty="0"/>
              <a:t>The </a:t>
            </a:r>
            <a:r>
              <a:rPr lang="en-US" sz="2000" dirty="0" err="1"/>
              <a:t>multistakeholder</a:t>
            </a:r>
            <a:r>
              <a:rPr lang="en-US" sz="2000" dirty="0"/>
              <a:t> organizing teams </a:t>
            </a:r>
            <a:r>
              <a:rPr lang="en-US" sz="2000" dirty="0" smtClean="0"/>
              <a:t>identify issues of interest;</a:t>
            </a:r>
          </a:p>
          <a:p>
            <a:pPr marL="285750" indent="-285750">
              <a:buFont typeface="Arial" charset="0"/>
              <a:buChar char="•"/>
            </a:pPr>
            <a:r>
              <a:rPr lang="en-US" sz="2000" dirty="0" smtClean="0"/>
              <a:t>Develop </a:t>
            </a:r>
            <a:r>
              <a:rPr lang="en-US" sz="2000" dirty="0"/>
              <a:t>the </a:t>
            </a:r>
            <a:r>
              <a:rPr lang="en-US" sz="2000" dirty="0" err="1" smtClean="0"/>
              <a:t>programme</a:t>
            </a:r>
            <a:r>
              <a:rPr lang="en-US" sz="2000" dirty="0" smtClean="0"/>
              <a:t> </a:t>
            </a:r>
            <a:r>
              <a:rPr lang="en-US" sz="2000" dirty="0"/>
              <a:t>based on received </a:t>
            </a:r>
            <a:r>
              <a:rPr lang="en-US" sz="2000" dirty="0" smtClean="0"/>
              <a:t>inputs;</a:t>
            </a:r>
          </a:p>
          <a:p>
            <a:pPr marL="285750" indent="-285750">
              <a:buFont typeface="Arial" charset="0"/>
              <a:buChar char="•"/>
            </a:pPr>
            <a:r>
              <a:rPr lang="en-US" sz="2000" dirty="0" smtClean="0"/>
              <a:t>Engage </a:t>
            </a:r>
            <a:r>
              <a:rPr lang="en-US" sz="2000" dirty="0"/>
              <a:t>the community </a:t>
            </a:r>
            <a:r>
              <a:rPr lang="en-US" sz="2000" dirty="0" smtClean="0"/>
              <a:t>to implement the </a:t>
            </a:r>
            <a:r>
              <a:rPr lang="en-US" sz="2000" dirty="0" err="1" smtClean="0"/>
              <a:t>programme</a:t>
            </a:r>
            <a:r>
              <a:rPr lang="en-US" sz="2000" dirty="0" smtClean="0"/>
              <a:t>;</a:t>
            </a:r>
          </a:p>
          <a:p>
            <a:pPr marL="285750" indent="-285750">
              <a:buFont typeface="Arial" charset="0"/>
              <a:buChar char="•"/>
            </a:pPr>
            <a:r>
              <a:rPr lang="en-US" sz="2000" dirty="0" smtClean="0"/>
              <a:t>Organize annual meetings; </a:t>
            </a:r>
          </a:p>
          <a:p>
            <a:pPr marL="285750" indent="-285750">
              <a:buFont typeface="Arial" charset="0"/>
              <a:buChar char="•"/>
            </a:pPr>
            <a:r>
              <a:rPr lang="en-US" sz="2000" b="1" dirty="0" smtClean="0"/>
              <a:t>In </a:t>
            </a:r>
            <a:r>
              <a:rPr lang="en-US" sz="2000" b="1" dirty="0"/>
              <a:t>between the meetings, there are NRIs that have developed the intersessional work </a:t>
            </a:r>
            <a:r>
              <a:rPr lang="en-US" sz="2000" b="1" dirty="0" smtClean="0"/>
              <a:t>(e.g. </a:t>
            </a:r>
            <a:r>
              <a:rPr lang="en-US" sz="2000" b="1" dirty="0" smtClean="0">
                <a:solidFill>
                  <a:srgbClr val="FF0000"/>
                </a:solidFill>
              </a:rPr>
              <a:t>Portugal IGF</a:t>
            </a:r>
            <a:r>
              <a:rPr lang="en-US" sz="2000" b="1" dirty="0" smtClean="0"/>
              <a:t>: organizing multiple sessions across country; </a:t>
            </a:r>
            <a:r>
              <a:rPr lang="en-US" sz="2000" b="1" dirty="0" smtClean="0">
                <a:solidFill>
                  <a:srgbClr val="FF0000"/>
                </a:solidFill>
              </a:rPr>
              <a:t>Paraguay </a:t>
            </a:r>
            <a:r>
              <a:rPr lang="en-US" sz="2000" b="1" dirty="0">
                <a:solidFill>
                  <a:srgbClr val="FF0000"/>
                </a:solidFill>
              </a:rPr>
              <a:t>IGF</a:t>
            </a:r>
            <a:r>
              <a:rPr lang="en-US" sz="2000" b="1" dirty="0"/>
              <a:t>: webinars for University students; </a:t>
            </a:r>
            <a:r>
              <a:rPr lang="en-US" sz="2000" b="1" dirty="0">
                <a:solidFill>
                  <a:srgbClr val="FF0000"/>
                </a:solidFill>
              </a:rPr>
              <a:t>SEEDIG</a:t>
            </a:r>
            <a:r>
              <a:rPr lang="en-US" sz="2000" b="1" dirty="0"/>
              <a:t>: Monthly briefings on IG issues in region and regional remote hub; </a:t>
            </a:r>
            <a:r>
              <a:rPr lang="en-US" sz="2000" b="1" dirty="0">
                <a:solidFill>
                  <a:srgbClr val="FF0000"/>
                </a:solidFill>
              </a:rPr>
              <a:t>Japan IGF</a:t>
            </a:r>
            <a:r>
              <a:rPr lang="en-US" sz="2000" b="1" dirty="0"/>
              <a:t>: monthly meetings on IG issues of interest etc.)</a:t>
            </a:r>
          </a:p>
          <a:p>
            <a:endParaRPr lang="en-US" dirty="0"/>
          </a:p>
        </p:txBody>
      </p:sp>
    </p:spTree>
    <p:extLst>
      <p:ext uri="{BB962C8B-B14F-4D97-AF65-F5344CB8AC3E}">
        <p14:creationId xmlns:p14="http://schemas.microsoft.com/office/powerpoint/2010/main" val="5061137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1260</Words>
  <Application>Microsoft Office PowerPoint</Application>
  <PresentationFormat>On-screen Show (4:3)</PresentationFormat>
  <Paragraphs>167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National and Regional  IGF Initiatives (NRIs)</vt:lpstr>
      <vt:lpstr>Origin and Background</vt:lpstr>
      <vt:lpstr>Work Principles</vt:lpstr>
      <vt:lpstr>Continued Evolutionary Growth </vt:lpstr>
      <vt:lpstr>IGF 2017: Total number of recognized and ‘in-formation’ NRIs is 101</vt:lpstr>
      <vt:lpstr>PowerPoint Presentation</vt:lpstr>
      <vt:lpstr>Geographic Coverage – 2017 Global View</vt:lpstr>
      <vt:lpstr>What do the NRIs do?  </vt:lpstr>
      <vt:lpstr>What do the NRIs do?  </vt:lpstr>
      <vt:lpstr>PowerPoint Presentation</vt:lpstr>
      <vt:lpstr>PowerPoint Presentation</vt:lpstr>
      <vt:lpstr>PowerPoint Presentation</vt:lpstr>
      <vt:lpstr>PowerPoint Presentation</vt:lpstr>
      <vt:lpstr>How do the NRIs help the global IGF?</vt:lpstr>
      <vt:lpstr>NRIs activities during the IGF 2016 </vt:lpstr>
      <vt:lpstr>IGF 2016: NRIs Toolkit to assist communities in establishing the IGF initiatives</vt:lpstr>
      <vt:lpstr>NRIs Plans for the IGF 2017 </vt:lpstr>
      <vt:lpstr>Contributing to the NRIs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2016-08-08T19:24:14Z</cp:lastPrinted>
  <dcterms:created xsi:type="dcterms:W3CDTF">2014-12-16T21:57:04Z</dcterms:created>
  <dcterms:modified xsi:type="dcterms:W3CDTF">2017-06-12T06:33:04Z</dcterms:modified>
</cp:coreProperties>
</file>