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941" r:id="rId5"/>
    <p:sldId id="94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59A3"/>
    <a:srgbClr val="021D52"/>
    <a:srgbClr val="032261"/>
    <a:srgbClr val="021A4A"/>
    <a:srgbClr val="02133F"/>
    <a:srgbClr val="000D50"/>
    <a:srgbClr val="054583"/>
    <a:srgbClr val="05316E"/>
    <a:srgbClr val="031948"/>
    <a:srgbClr val="000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8" autoAdjust="0"/>
    <p:restoredTop sz="83544" autoAdjust="0"/>
  </p:normalViewPr>
  <p:slideViewPr>
    <p:cSldViewPr snapToGrid="0">
      <p:cViewPr>
        <p:scale>
          <a:sx n="89" d="100"/>
          <a:sy n="89" d="100"/>
        </p:scale>
        <p:origin x="11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51ECE-20E4-45C7-BBE3-A532909B1122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112DE-2B23-4ED1-80C0-16B3DCCA1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727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8C09-8599-443D-8AA0-712972AAC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36478D-EF23-4099-A1BC-DCEED5732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0A3CB-C58B-48D3-A2D0-F432A6A2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1E3-4054-4833-8527-6FFB13B0F98B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CF3CB-D3F7-4145-AD8A-519E2E74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26A20-B73C-40B0-A292-12B844C4B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48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0EBD-048D-4BE6-A02C-B14F0256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D567-6633-40D5-8917-C1796AFF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A8965-5CF0-43B5-80CE-39680ED5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56F9-98F6-4AD8-8F05-E8C1A0B914D6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86F8B-9E08-4832-8F00-DA3A7E73B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0376A-F8B0-4482-BE96-61D89508E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39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70CC0E-00F8-42F6-B77B-A348038CD6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DA9DA-97B2-4A49-A8E4-57E3C1DD2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61779-9C15-45B0-937C-A2ED9567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3A1E-075F-4402-AD14-D6330D0501CC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04A2F-95AC-426C-99AE-47BF8980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FA5C5-E555-4F93-B162-B2C0969DC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60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31F92-E8B0-4372-B9AD-1FEC37278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452D6-A0E2-4860-8A4E-EC7EABE30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F41A9-3353-47CD-86EC-56439C4C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3C2-9A0A-41FD-B7E2-445A7BBB78FE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F06AB-8764-47F5-B747-3F22AF40E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04831-81BB-479E-8252-B2474388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10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BE57F-9581-4A7F-AAC1-53FC669E7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61124-1FB1-4D54-8CB7-664E9DE71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00CAA-D235-41B9-B4E3-DFC9DC777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3F22-726F-4607-82FD-84EE327C5867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303E8-C1E2-4921-AAD2-33C97899F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716A3-2295-4048-A482-20E96D582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1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46590-19BE-42DF-BAD4-C9A81CCD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60150-896F-4E92-842F-223C3168F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7FB81-50DE-4244-BF91-E5FED749E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C72D9-29BF-4BE6-9C29-08FF4CEF2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9F3A-4BE6-482C-99ED-8886AF851159}" type="datetime1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911A1-B45C-42D1-A1DD-392F302FF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24D423-7C73-40EB-BD40-450487908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65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C0F7D-912A-4847-B466-8DC172DAF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F0A82-391D-431F-A5BC-478B9AB35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BCD25-7469-4A4F-8969-A3159F91B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8BC731-FB55-42EB-A0DC-90BABE144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08EB58-8955-4586-8203-59903EF36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D04F57-BEC6-4C25-A296-7DE560B94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CD42-1027-44B6-ACCB-7230ED4DDDE2}" type="datetime1">
              <a:rPr lang="en-GB" smtClean="0"/>
              <a:t>13/02/2023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EA938-200A-4BB7-B0E9-508FE867B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8BC57-DEC2-4E11-87AB-F45C2C04A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53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A34EF-20DE-4926-B15F-B1F1FBF2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C7D606-5D14-41B4-AC59-1106C60DD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E163-724A-418B-AE14-35CB29E6CD54}" type="datetime1">
              <a:rPr lang="en-GB" smtClean="0"/>
              <a:t>13/02/2023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A17E92-DEC0-41A4-BE7A-238E14E2F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60A833-CC85-4F37-BC66-F9F87287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40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F2AA69-D09A-41E0-8CE2-FC90D04DC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E964-1D33-4A14-B6CE-025222CCD26C}" type="datetime1">
              <a:rPr lang="en-GB" smtClean="0"/>
              <a:t>13/02/2023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A8BCA2-7351-47FA-9A00-062100699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05F35-CA41-4B51-9026-ED46A160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22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3DDEB-7D09-4189-83D8-4EB6EEB3F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E3663-E0B0-48C5-95B8-663407AF7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D32A8-100E-44B8-AD02-C88C63347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2DDCB-F20D-4D86-B595-2C24FB5EB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F21F-0103-4F27-B665-43470B8D571E}" type="datetime1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6CE44-A1E7-4157-89F9-4E2DEF32D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6893D-3CE3-45F2-8785-F76BCD76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22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64CF6-A4A9-4049-ACED-A497A5C2F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AF1095-34E7-4BC0-A497-2CC6C23B2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6777D-CDB0-4B1D-89DB-A03042EDF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EF156-EF87-4B70-B9D0-8A42A229E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A276-6D68-4D64-B116-F62ED19539E5}" type="datetime1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9B35C-8863-455D-A6C3-09467D0B1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1B71D-BF29-45F4-8BF6-7AADF4DDC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51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7F54AD-66EF-4769-A47D-989782550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0F830-F42A-4B91-A495-46FE618B2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37E79-021D-4D60-9FBA-C30A39381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29C1D-F664-4194-9F9B-8A2B29CB2C8B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F2CA3-8404-4CD9-BE5A-64FFF7FFB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E17F7-A722-40D9-A2C8-F15D876A6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B74F0-DF01-49C2-AD47-4C21B7586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16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C931B49-ADC2-4658-BB11-07E891C12FBC}"/>
              </a:ext>
            </a:extLst>
          </p:cNvPr>
          <p:cNvGrpSpPr/>
          <p:nvPr/>
        </p:nvGrpSpPr>
        <p:grpSpPr>
          <a:xfrm>
            <a:off x="0" y="0"/>
            <a:ext cx="12192000" cy="714432"/>
            <a:chOff x="0" y="0"/>
            <a:chExt cx="12192000" cy="71443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DFF6171-E1E2-4470-B8AA-FFFB92D434C2}"/>
                </a:ext>
              </a:extLst>
            </p:cNvPr>
            <p:cNvSpPr/>
            <p:nvPr/>
          </p:nvSpPr>
          <p:spPr>
            <a:xfrm>
              <a:off x="0" y="0"/>
              <a:ext cx="2438400" cy="714432"/>
            </a:xfrm>
            <a:prstGeom prst="rect">
              <a:avLst/>
            </a:prstGeom>
            <a:solidFill>
              <a:srgbClr val="02133F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26E1BB5-6C03-479E-BD80-22360A98D3BB}"/>
                </a:ext>
              </a:extLst>
            </p:cNvPr>
            <p:cNvSpPr/>
            <p:nvPr/>
          </p:nvSpPr>
          <p:spPr>
            <a:xfrm>
              <a:off x="2438400" y="0"/>
              <a:ext cx="2438400" cy="714432"/>
            </a:xfrm>
            <a:prstGeom prst="rect">
              <a:avLst/>
            </a:prstGeom>
            <a:solidFill>
              <a:srgbClr val="021D52"/>
            </a:solidFill>
            <a:ln>
              <a:solidFill>
                <a:srgbClr val="0319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AE32BFB-41B4-4E06-A1FE-9F20F03C9858}"/>
                </a:ext>
              </a:extLst>
            </p:cNvPr>
            <p:cNvSpPr/>
            <p:nvPr/>
          </p:nvSpPr>
          <p:spPr>
            <a:xfrm>
              <a:off x="4876800" y="0"/>
              <a:ext cx="2438400" cy="714432"/>
            </a:xfrm>
            <a:prstGeom prst="rect">
              <a:avLst/>
            </a:prstGeom>
            <a:solidFill>
              <a:srgbClr val="05316E"/>
            </a:solidFill>
            <a:ln>
              <a:solidFill>
                <a:srgbClr val="0531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A2D8977-0D59-4539-AD51-FAE451DF7DE0}"/>
                </a:ext>
              </a:extLst>
            </p:cNvPr>
            <p:cNvSpPr/>
            <p:nvPr/>
          </p:nvSpPr>
          <p:spPr>
            <a:xfrm>
              <a:off x="7315200" y="0"/>
              <a:ext cx="2438400" cy="714432"/>
            </a:xfrm>
            <a:prstGeom prst="rect">
              <a:avLst/>
            </a:prstGeom>
            <a:solidFill>
              <a:srgbClr val="054583"/>
            </a:solidFill>
            <a:ln>
              <a:solidFill>
                <a:srgbClr val="0545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3CB3850-C690-41FB-A73D-D564D338DEF7}"/>
                </a:ext>
              </a:extLst>
            </p:cNvPr>
            <p:cNvSpPr/>
            <p:nvPr/>
          </p:nvSpPr>
          <p:spPr>
            <a:xfrm>
              <a:off x="9753600" y="0"/>
              <a:ext cx="2438400" cy="714432"/>
            </a:xfrm>
            <a:prstGeom prst="rect">
              <a:avLst/>
            </a:prstGeom>
            <a:solidFill>
              <a:srgbClr val="0759A3"/>
            </a:solidFill>
            <a:ln>
              <a:solidFill>
                <a:srgbClr val="0759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2BABF-5D03-4AED-BA17-6C817D2D5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14432"/>
            <a:ext cx="12192000" cy="6143568"/>
          </a:xfrm>
        </p:spPr>
        <p:txBody>
          <a:bodyPr/>
          <a:lstStyle/>
          <a:p>
            <a:pPr marL="0" indent="0" algn="ctr">
              <a:buNone/>
            </a:pPr>
            <a:endParaRPr lang="en-US" i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GB" sz="2800" i="1" dirty="0">
              <a:latin typeface="Arial Narrow" panose="020B060602020203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0BAB115-9DB0-4361-8293-27B39F1A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z="2800" smtClean="0"/>
              <a:t>1</a:t>
            </a:fld>
            <a:endParaRPr lang="en-GB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08A2CF-DA69-E503-46AC-808696099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5844" y="714432"/>
            <a:ext cx="5932227" cy="6143568"/>
          </a:xfrm>
          <a:prstGeom prst="rect">
            <a:avLst/>
          </a:prstGeom>
        </p:spPr>
      </p:pic>
      <p:pic>
        <p:nvPicPr>
          <p:cNvPr id="12" name="Picture 11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00E1C14E-A201-3450-BD51-8709F1D4C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" y="838940"/>
            <a:ext cx="2594610" cy="289556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012E6A5-0E6C-63CD-8BF2-055260846F40}"/>
              </a:ext>
            </a:extLst>
          </p:cNvPr>
          <p:cNvSpPr txBox="1"/>
          <p:nvPr/>
        </p:nvSpPr>
        <p:spPr>
          <a:xfrm>
            <a:off x="80010" y="4019068"/>
            <a:ext cx="53721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latin typeface="DINPro-Cond" panose="020B0506020101010102" pitchFamily="34" charset="77"/>
                <a:cs typeface="DINPro-Cond" panose="020B0506020101010102" pitchFamily="34" charset="77"/>
              </a:rPr>
              <a:t>Building capacity of:</a:t>
            </a:r>
          </a:p>
          <a:p>
            <a:pPr algn="just"/>
            <a:endParaRPr lang="en-US" sz="1800" b="1" dirty="0">
              <a:latin typeface="DINPro-Cond" panose="020B0506020101010102" pitchFamily="34" charset="77"/>
              <a:cs typeface="DINPro-Cond" panose="020B0506020101010102" pitchFamily="34" charset="77"/>
            </a:endParaRPr>
          </a:p>
          <a:p>
            <a:pPr algn="just"/>
            <a:r>
              <a:rPr lang="en-US" sz="1800" dirty="0">
                <a:latin typeface="DINPro-Cond" panose="020B0506020101010102" pitchFamily="34" charset="77"/>
                <a:cs typeface="DINPro-Cond" panose="020B0506020101010102" pitchFamily="34" charset="77"/>
              </a:rPr>
              <a:t>1) law enforcement authorities to identify, collect, acquire and preserve the electronic data needed to investigate terrorism offences; </a:t>
            </a:r>
          </a:p>
          <a:p>
            <a:pPr algn="just"/>
            <a:r>
              <a:rPr lang="en-US" sz="1800" dirty="0">
                <a:latin typeface="DINPro-Cond" panose="020B0506020101010102" pitchFamily="34" charset="77"/>
                <a:cs typeface="DINPro-Cond" panose="020B0506020101010102" pitchFamily="34" charset="77"/>
              </a:rPr>
              <a:t>2) prosecutorial and judicial authorities to use that data as evidence in court; and </a:t>
            </a:r>
          </a:p>
          <a:p>
            <a:pPr algn="just"/>
            <a:r>
              <a:rPr lang="en-US" sz="1800" dirty="0">
                <a:latin typeface="DINPro-Cond" panose="020B0506020101010102" pitchFamily="34" charset="77"/>
                <a:cs typeface="DINPro-Cond" panose="020B0506020101010102" pitchFamily="34" charset="77"/>
              </a:rPr>
              <a:t>3) central and competent authorities to handle and exchange that data across borders and jurisdictions, without jeopardizing/spoiling its admissibility and probative value at court.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DF2214-80D5-321A-E9AC-43A01F020786}"/>
              </a:ext>
            </a:extLst>
          </p:cNvPr>
          <p:cNvSpPr txBox="1"/>
          <p:nvPr/>
        </p:nvSpPr>
        <p:spPr>
          <a:xfrm>
            <a:off x="2943387" y="1581920"/>
            <a:ext cx="281559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FR" sz="2400" b="1" dirty="0">
                <a:latin typeface="DINPro-CondBold" panose="020B0504020101020102" pitchFamily="34" charset="0"/>
                <a:cs typeface="DINPro-CondBold" panose="020B0504020101020102" pitchFamily="34" charset="0"/>
              </a:rPr>
              <a:t>THE GLOBAL INITIATIVE</a:t>
            </a:r>
            <a:r>
              <a:rPr lang="en-US" sz="2400" b="1" dirty="0">
                <a:latin typeface="DINPro-CondBold" panose="020B0504020101020102" pitchFamily="34" charset="0"/>
                <a:cs typeface="DINPro-CondBold" panose="020B0504020101020102" pitchFamily="34" charset="0"/>
              </a:rPr>
              <a:t> </a:t>
            </a:r>
          </a:p>
          <a:p>
            <a:pPr algn="ctr"/>
            <a:r>
              <a:rPr lang="en-US" sz="2400" b="1" dirty="0">
                <a:latin typeface="DINPro-CondBold" panose="020B0504020101020102" pitchFamily="34" charset="0"/>
                <a:cs typeface="DINPro-CondBold" panose="020B0504020101020102" pitchFamily="34" charset="0"/>
              </a:rPr>
              <a:t>on Handling Electronic Evidence across</a:t>
            </a:r>
          </a:p>
          <a:p>
            <a:pPr algn="ctr"/>
            <a:r>
              <a:rPr lang="en-US" sz="2400" b="1" dirty="0">
                <a:latin typeface="DINPro-CondBold" panose="020B0504020101020102" pitchFamily="34" charset="0"/>
                <a:cs typeface="DINPro-CondBold" panose="020B0504020101020102" pitchFamily="34" charset="0"/>
              </a:rPr>
              <a:t>Borders</a:t>
            </a:r>
            <a:endParaRPr lang="en-FR" sz="2400" b="1" dirty="0">
              <a:latin typeface="DINPro-CondBold" panose="020B0504020101020102" pitchFamily="34" charset="0"/>
              <a:cs typeface="DINPro-CondBold" panose="020B05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2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C931B49-ADC2-4658-BB11-07E891C12FBC}"/>
              </a:ext>
            </a:extLst>
          </p:cNvPr>
          <p:cNvGrpSpPr/>
          <p:nvPr/>
        </p:nvGrpSpPr>
        <p:grpSpPr>
          <a:xfrm>
            <a:off x="0" y="0"/>
            <a:ext cx="12192000" cy="714432"/>
            <a:chOff x="0" y="0"/>
            <a:chExt cx="12192000" cy="71443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DFF6171-E1E2-4470-B8AA-FFFB92D434C2}"/>
                </a:ext>
              </a:extLst>
            </p:cNvPr>
            <p:cNvSpPr/>
            <p:nvPr/>
          </p:nvSpPr>
          <p:spPr>
            <a:xfrm>
              <a:off x="0" y="0"/>
              <a:ext cx="2438400" cy="714432"/>
            </a:xfrm>
            <a:prstGeom prst="rect">
              <a:avLst/>
            </a:prstGeom>
            <a:solidFill>
              <a:srgbClr val="02133F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26E1BB5-6C03-479E-BD80-22360A98D3BB}"/>
                </a:ext>
              </a:extLst>
            </p:cNvPr>
            <p:cNvSpPr/>
            <p:nvPr/>
          </p:nvSpPr>
          <p:spPr>
            <a:xfrm>
              <a:off x="2438400" y="0"/>
              <a:ext cx="2438400" cy="714432"/>
            </a:xfrm>
            <a:prstGeom prst="rect">
              <a:avLst/>
            </a:prstGeom>
            <a:solidFill>
              <a:srgbClr val="021D52"/>
            </a:solidFill>
            <a:ln>
              <a:solidFill>
                <a:srgbClr val="0319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AE32BFB-41B4-4E06-A1FE-9F20F03C9858}"/>
                </a:ext>
              </a:extLst>
            </p:cNvPr>
            <p:cNvSpPr/>
            <p:nvPr/>
          </p:nvSpPr>
          <p:spPr>
            <a:xfrm>
              <a:off x="4876800" y="0"/>
              <a:ext cx="2438400" cy="714432"/>
            </a:xfrm>
            <a:prstGeom prst="rect">
              <a:avLst/>
            </a:prstGeom>
            <a:solidFill>
              <a:srgbClr val="05316E"/>
            </a:solidFill>
            <a:ln>
              <a:solidFill>
                <a:srgbClr val="0531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A2D8977-0D59-4539-AD51-FAE451DF7DE0}"/>
                </a:ext>
              </a:extLst>
            </p:cNvPr>
            <p:cNvSpPr/>
            <p:nvPr/>
          </p:nvSpPr>
          <p:spPr>
            <a:xfrm>
              <a:off x="7315200" y="0"/>
              <a:ext cx="2438400" cy="714432"/>
            </a:xfrm>
            <a:prstGeom prst="rect">
              <a:avLst/>
            </a:prstGeom>
            <a:solidFill>
              <a:srgbClr val="054583"/>
            </a:solidFill>
            <a:ln>
              <a:solidFill>
                <a:srgbClr val="0545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3CB3850-C690-41FB-A73D-D564D338DEF7}"/>
                </a:ext>
              </a:extLst>
            </p:cNvPr>
            <p:cNvSpPr/>
            <p:nvPr/>
          </p:nvSpPr>
          <p:spPr>
            <a:xfrm>
              <a:off x="9753600" y="0"/>
              <a:ext cx="2438400" cy="714432"/>
            </a:xfrm>
            <a:prstGeom prst="rect">
              <a:avLst/>
            </a:prstGeom>
            <a:solidFill>
              <a:srgbClr val="0759A3"/>
            </a:solidFill>
            <a:ln>
              <a:solidFill>
                <a:srgbClr val="0759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2BABF-5D03-4AED-BA17-6C817D2D5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14432"/>
            <a:ext cx="12192000" cy="6143568"/>
          </a:xfrm>
        </p:spPr>
        <p:txBody>
          <a:bodyPr/>
          <a:lstStyle/>
          <a:p>
            <a:pPr marL="0" indent="0" algn="ctr">
              <a:buNone/>
            </a:pPr>
            <a:endParaRPr lang="en-US" i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GB" sz="2800" i="1" dirty="0">
              <a:latin typeface="Arial Narrow" panose="020B060602020203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0BAB115-9DB0-4361-8293-27B39F1A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74F0-DF01-49C2-AD47-4C21B7586FF2}" type="slidenum">
              <a:rPr lang="en-GB" sz="2800" smtClean="0"/>
              <a:t>2</a:t>
            </a:fld>
            <a:endParaRPr lang="en-GB" sz="2800" dirty="0"/>
          </a:p>
        </p:txBody>
      </p:sp>
      <p:pic>
        <p:nvPicPr>
          <p:cNvPr id="1026" name="Graphic 1">
            <a:extLst>
              <a:ext uri="{FF2B5EF4-FFF2-40B4-BE49-F238E27FC236}">
                <a16:creationId xmlns:a16="http://schemas.microsoft.com/office/drawing/2014/main" id="{E5B1A763-6B95-02B8-4BE9-5CCC43162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43" y="740062"/>
            <a:ext cx="11276714" cy="611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59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13DED891707E469918490379788F75" ma:contentTypeVersion="13" ma:contentTypeDescription="Create a new document." ma:contentTypeScope="" ma:versionID="4b1c657fb9b63c707ebc5021fc74a2ac">
  <xsd:schema xmlns:xsd="http://www.w3.org/2001/XMLSchema" xmlns:xs="http://www.w3.org/2001/XMLSchema" xmlns:p="http://schemas.microsoft.com/office/2006/metadata/properties" xmlns:ns2="45a3d4f7-9c58-4b3a-8520-ddc2661e1e29" xmlns:ns3="d452958a-a034-4ff8-bab9-f4db54d60168" targetNamespace="http://schemas.microsoft.com/office/2006/metadata/properties" ma:root="true" ma:fieldsID="6d76fd70247c408cbd18a648c0b3a2ed" ns2:_="" ns3:_="">
    <xsd:import namespace="45a3d4f7-9c58-4b3a-8520-ddc2661e1e29"/>
    <xsd:import namespace="d452958a-a034-4ff8-bab9-f4db54d601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3d4f7-9c58-4b3a-8520-ddc2661e1e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2958a-a034-4ff8-bab9-f4db54d6016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19DFA6-3CC3-4B5D-88C4-822AD07405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40353B-11E6-4C46-A1D2-24EA4DC53C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a3d4f7-9c58-4b3a-8520-ddc2661e1e29"/>
    <ds:schemaRef ds:uri="d452958a-a034-4ff8-bab9-f4db54d601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3B6A2F-62B6-4F8B-BD64-861C763D445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82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DINPro-Cond</vt:lpstr>
      <vt:lpstr>DINPro-CondBold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Madina Abubeker</dc:creator>
  <cp:lastModifiedBy>UNODC/TPB Global Initiative Team</cp:lastModifiedBy>
  <cp:revision>12</cp:revision>
  <dcterms:created xsi:type="dcterms:W3CDTF">2022-01-24T13:38:16Z</dcterms:created>
  <dcterms:modified xsi:type="dcterms:W3CDTF">2023-02-13T08:23:14Z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0x010100FD13DED891707E469918490379788F75</vt:lpwstr>
  </property>
</Properties>
</file>