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398" r:id="rId3"/>
    <p:sldId id="3402" r:id="rId4"/>
    <p:sldId id="3403" r:id="rId5"/>
    <p:sldId id="3401" r:id="rId6"/>
    <p:sldId id="3404" r:id="rId7"/>
    <p:sldId id="30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6699"/>
    <a:srgbClr val="0099CC"/>
    <a:srgbClr val="33CCFF"/>
    <a:srgbClr val="33CCCC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2059" autoAdjust="0"/>
  </p:normalViewPr>
  <p:slideViewPr>
    <p:cSldViewPr snapToGrid="0">
      <p:cViewPr varScale="1">
        <p:scale>
          <a:sx n="48" d="100"/>
          <a:sy n="48" d="100"/>
        </p:scale>
        <p:origin x="136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46E0A-1954-4DD8-A8E1-452BE8DC43B1}" type="datetimeFigureOut">
              <a:rPr lang="en-CH" smtClean="0"/>
              <a:t>03/04/2022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3C89-C13D-40C4-8350-1848DB3C2679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72168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govforum.org/en/filedepot_download/251/20903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intgovforum.org/en/filedepot_download/251/20909" TargetMode="External"/><Relationship Id="rId5" Type="http://schemas.openxmlformats.org/officeDocument/2006/relationships/hyperlink" Target="https://www.intgovforum.org/en/filedepot_download/251/20902" TargetMode="External"/><Relationship Id="rId4" Type="http://schemas.openxmlformats.org/officeDocument/2006/relationships/hyperlink" Target="https://www.intgovforum.org/en/filedepot_download/251/20904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https://www.itu.int/net/wsis/docs2/tunis/off/6rev1.html</a:t>
            </a:r>
          </a:p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D53C89-C13D-40C4-8350-1848DB3C2679}" type="slidenum">
              <a:rPr lang="en-CH" smtClean="0"/>
              <a:t>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1974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MAG decided after listening to community input that the main over arching theme for this year be “A Resilient Internet for a shared sustainable and common future”.  Which purposely includes words that resonate with our common agenda and the Sustainable development Goals.</a:t>
            </a:r>
          </a:p>
          <a:p>
            <a:endParaRPr lang="en-GB" dirty="0"/>
          </a:p>
          <a:p>
            <a:r>
              <a:rPr lang="en-GB" dirty="0"/>
              <a:t>The Forum’s main themes, on which thousands of stakeholders are expected to organize different sessions, will include themes aligned  to the focus areas of the Global Digital Compact; In this way, IGF participants will have a concrete way to comprehensively - through multistakeholder lenses - express their views about the Compact.</a:t>
            </a:r>
          </a:p>
          <a:p>
            <a:endParaRPr lang="en-GB" dirty="0"/>
          </a:p>
          <a:p>
            <a:r>
              <a:rPr lang="en-GB" dirty="0"/>
              <a:t>Branding </a:t>
            </a:r>
          </a:p>
          <a:p>
            <a:endParaRPr lang="en-GB" dirty="0"/>
          </a:p>
          <a:p>
            <a:pPr marL="342900" lvl="0" indent="-342900">
              <a:lnSpc>
                <a:spcPts val="1600"/>
              </a:lnSpc>
              <a:spcAft>
                <a:spcPts val="800"/>
              </a:spcAft>
              <a:buFont typeface="+mj-lt"/>
              <a:buAutoNum type="romanLcParenBoth"/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connect all people to the Internet, including all schools;</a:t>
            </a:r>
            <a:endParaRPr lang="en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600"/>
              </a:lnSpc>
              <a:spcAft>
                <a:spcPts val="800"/>
              </a:spcAft>
              <a:buFont typeface="+mj-lt"/>
              <a:buAutoNum type="romanLcParenBoth"/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avoid Internet fragmentation; </a:t>
            </a:r>
            <a:endParaRPr lang="en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600"/>
              </a:lnSpc>
              <a:spcAft>
                <a:spcPts val="800"/>
              </a:spcAft>
              <a:buFont typeface="+mj-lt"/>
              <a:buAutoNum type="romanLcParenBoth"/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protect data; </a:t>
            </a:r>
            <a:endParaRPr lang="en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600"/>
              </a:lnSpc>
              <a:spcAft>
                <a:spcPts val="800"/>
              </a:spcAft>
              <a:buFont typeface="+mj-lt"/>
              <a:buAutoNum type="romanLcParenBoth"/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apply human rights online; </a:t>
            </a:r>
            <a:endParaRPr lang="en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600"/>
              </a:lnSpc>
              <a:spcAft>
                <a:spcPts val="800"/>
              </a:spcAft>
              <a:buFont typeface="+mj-lt"/>
              <a:buAutoNum type="romanLcParenBoth"/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introduce accountability criteria for discrimination and misleading content;  </a:t>
            </a:r>
            <a:endParaRPr lang="en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600"/>
              </a:lnSpc>
              <a:spcAft>
                <a:spcPts val="800"/>
              </a:spcAft>
              <a:buFont typeface="+mj-lt"/>
              <a:buAutoNum type="romanLcParenBoth"/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promote regulation of artificial intelligence; and </a:t>
            </a:r>
            <a:endParaRPr lang="en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600"/>
              </a:lnSpc>
              <a:spcAft>
                <a:spcPts val="800"/>
              </a:spcAft>
              <a:buFont typeface="+mj-lt"/>
              <a:buAutoNum type="romanLcParenBoth"/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commons as a global public good.</a:t>
            </a:r>
            <a:endParaRPr lang="en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D53C89-C13D-40C4-8350-1848DB3C2679}" type="slidenum">
              <a:rPr lang="en-CH" smtClean="0"/>
              <a:t>3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644390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97B76"/>
                </a:solidFill>
                <a:effectLst/>
                <a:latin typeface="roboto" panose="02000000000000000000" pitchFamily="2" charset="0"/>
                <a:hlinkClick r:id="rId3"/>
              </a:rPr>
              <a:t>Best Practice Forum on Gender</a:t>
            </a:r>
            <a:endParaRPr lang="en-GB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97B76"/>
                </a:solidFill>
                <a:effectLst/>
                <a:latin typeface="roboto" panose="02000000000000000000" pitchFamily="2" charset="0"/>
                <a:hlinkClick r:id="rId4"/>
              </a:rPr>
              <a:t>Best Practice Forum on Cybersecurity</a:t>
            </a:r>
            <a:endParaRPr lang="en-GB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97B76"/>
                </a:solidFill>
                <a:effectLst/>
                <a:latin typeface="roboto" panose="02000000000000000000" pitchFamily="2" charset="0"/>
                <a:hlinkClick r:id="rId5"/>
              </a:rPr>
              <a:t>Policy Network on Environment</a:t>
            </a:r>
            <a:endParaRPr lang="en-GB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97B76"/>
                </a:solidFill>
                <a:effectLst/>
                <a:latin typeface="roboto" panose="02000000000000000000" pitchFamily="2" charset="0"/>
                <a:hlinkClick r:id="rId6"/>
              </a:rPr>
              <a:t>Policy </a:t>
            </a:r>
            <a:r>
              <a:rPr lang="en-GB" b="0" i="0" u="none" strike="noStrike" dirty="0" err="1">
                <a:solidFill>
                  <a:srgbClr val="097B76"/>
                </a:solidFill>
                <a:effectLst/>
                <a:latin typeface="roboto" panose="02000000000000000000" pitchFamily="2" charset="0"/>
                <a:hlinkClick r:id="rId6"/>
              </a:rPr>
              <a:t>Netwok</a:t>
            </a:r>
            <a:r>
              <a:rPr lang="en-GB" b="0" i="0" u="none" strike="noStrike" dirty="0">
                <a:solidFill>
                  <a:srgbClr val="097B76"/>
                </a:solidFill>
                <a:effectLst/>
                <a:latin typeface="roboto" panose="02000000000000000000" pitchFamily="2" charset="0"/>
                <a:hlinkClick r:id="rId6"/>
              </a:rPr>
              <a:t> on Internet Fragmentation</a:t>
            </a:r>
            <a:endParaRPr lang="en-GB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endParaRPr lang="en-GB" dirty="0"/>
          </a:p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D53C89-C13D-40C4-8350-1848DB3C2679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68488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Good internet Governance begins at the local level </a:t>
            </a:r>
          </a:p>
          <a:p>
            <a:r>
              <a:rPr lang="en-GB" dirty="0"/>
              <a:t>Help coordinate 150 NRI</a:t>
            </a:r>
          </a:p>
          <a:p>
            <a:r>
              <a:rPr lang="en-GB" dirty="0"/>
              <a:t>Small grants 100K </a:t>
            </a:r>
          </a:p>
          <a:p>
            <a:r>
              <a:rPr lang="en-GB" dirty="0"/>
              <a:t>Small Island States </a:t>
            </a:r>
          </a:p>
          <a:p>
            <a:endParaRPr lang="en-GB" dirty="0"/>
          </a:p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D53C89-C13D-40C4-8350-1848DB3C2679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361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CD5E-72B7-4BD9-9964-1E12B67C6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5518C-0528-4A8C-840D-AC1201D68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93E63-C048-49A1-BC7C-1BBA05F89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000C9-90DF-4EFF-8700-631E02D4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2103D-C29C-48BB-AAD3-031CC340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02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494F0-593C-4A9C-A88C-534A50EA5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E14BB-FE55-4206-B0C1-2FD5B14C5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AFF71-362D-4249-91C8-652469BCB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C9E5C-9E40-4047-AC37-E13347C76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03BA-4DFA-4611-A3BB-9B1B8D70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95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57F753-F9B9-40BD-AFD3-E5B6F7CDA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9A8E3-BE84-4D1A-AEEA-39533332B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6CA38-7D61-461D-BC5D-FE2E9E42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4C1C9-E7A8-4616-A645-BBBAAE85E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A45CB-BDAB-4818-A2CE-85886F8B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03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A3CE4-0B96-48EA-A268-AFCA876C7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D8E29-F86B-4638-B0D9-6453FA369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E6F4C-6C22-44FC-913E-73533DCA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3BE06-432F-474B-B506-E7C98B233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1BD96-EF7A-44E1-AD54-39B020B85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97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7CF16-CAE8-474A-A5F8-0C92BC66A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F64F5-92DA-44AD-9227-14B46A86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6B0C1-8426-4861-AB39-45026C83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E6870-C700-474B-A60B-CEF9156BB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0CDB4-E1DA-43EE-91B2-7BAC67063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19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BC670-AB16-4F95-9AC2-A2B74556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E5883-314E-4E57-84C8-F0D2F4311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A71D1-B0E9-4FD1-AC47-DB5198977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32E83-DF66-421A-828F-B806E013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B8CBD-E134-4C2C-936E-90AEBECBB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EC1C6-50CA-4DC9-AFFA-5D47F9A05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1642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5B54B-7A63-4C20-B555-8CF030A73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83554-59BA-4FD6-B11E-1216EF9BD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50E1A-309C-4376-AECE-2B711D688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8819DA-96D0-4A6D-960D-00C44DD76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3C5018-BD8E-4E95-A53C-D4B6FF574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D2A2F-2521-4A36-A618-11C5D66E8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99E6ED-82A2-4E4D-8971-0AB7E6841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F6932B-65C0-4033-AB13-5381F595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27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DF274-B336-4224-9BC9-BB6982958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9C56F-3117-4F4A-9CAF-DB49FA090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9568C-E1D6-4523-AB4C-E471FF17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CBC899-2E47-4689-BC07-DF96728A0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6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71FB73-C260-4AA7-B4BA-3FD60AB4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CA2B7E-FB2A-401B-AC38-2958C41DF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A09B84-A56E-4338-BF8F-770924D83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74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D44F-0397-485D-986D-74FF4049C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9E788-FAAE-445A-BB9A-AA65FEA88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009FE-F273-4CE3-8C7F-8673A08B5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C9394-7971-4E37-934C-E07CCA3F1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EC83-70C2-40BD-BB0B-721AAC5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F3B7D-E353-4832-B071-C7B62DCD1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8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BE28C-BE6F-456A-B63B-CB6E6BB7C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B3D40E-7774-4AFC-B3E0-3C9CB2679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DA69C0-88EE-47BC-A10C-AEE63FAC4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265E0-822B-4D17-A77F-3D7A72051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2749F-BBAB-4064-B76D-379944C9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2FF28-0927-4417-B91D-D233EE1AA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19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FC33E7-031B-46B6-83ED-6B343174D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90465-CEEA-418C-BFCE-BAD80D7E2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FA916-F96D-40A3-B9D1-6D1C56453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44787-D9AE-4824-9065-C97B200D137B}" type="datetimeFigureOut">
              <a:rPr lang="en-GB" smtClean="0"/>
              <a:t>04/03/2022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95A11-49DC-41FF-A129-36C9A8371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F28AC-D48D-4A52-8019-ED7BA70FD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A09F9-C0E9-414D-9B51-153FD29DE3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4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7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541B6-3DE2-4B9D-8120-C8561DABE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867818"/>
            <a:ext cx="12192000" cy="2543277"/>
          </a:xfrm>
          <a:solidFill>
            <a:srgbClr val="00808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IGF Secretariat </a:t>
            </a:r>
            <a:b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 2022 WORK PLAN </a:t>
            </a:r>
            <a:b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OVERVIEW</a:t>
            </a:r>
            <a:endParaRPr lang="en-GB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pic>
        <p:nvPicPr>
          <p:cNvPr id="36" name="Picture 35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3C2EAB2E-57AD-4A7E-BDFF-392FB05989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22308"/>
            <a:ext cx="5848350" cy="121121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694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05A72-C6BB-4F4E-9713-645E202B5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9"/>
            <a:ext cx="12192000" cy="730250"/>
          </a:xfr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About us</a:t>
            </a:r>
            <a:endParaRPr lang="en-GB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707ECD-EF73-4BB7-BBF2-390C30C42A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6392863"/>
            <a:ext cx="12192000" cy="46513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Google Shape;103;p14">
            <a:extLst>
              <a:ext uri="{FF2B5EF4-FFF2-40B4-BE49-F238E27FC236}">
                <a16:creationId xmlns:a16="http://schemas.microsoft.com/office/drawing/2014/main" id="{9803C72E-AFCD-4BA5-A7AF-18FD10496CA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7544" y="6392863"/>
            <a:ext cx="1608906" cy="47731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81503C4-00C5-4176-81BB-6E841F647A10}"/>
              </a:ext>
            </a:extLst>
          </p:cNvPr>
          <p:cNvSpPr txBox="1"/>
          <p:nvPr/>
        </p:nvSpPr>
        <p:spPr>
          <a:xfrm>
            <a:off x="96068" y="811015"/>
            <a:ext cx="11953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The IGF Secretariat’s 2022 work plan is derived from its  mandate, objectives set in its Project document, </a:t>
            </a:r>
            <a:r>
              <a:rPr lang="en-US" sz="2200" b="1"/>
              <a:t>and contributions </a:t>
            </a:r>
            <a:r>
              <a:rPr lang="en-US" sz="2200" b="1" dirty="0"/>
              <a:t>to Our Common Agenda and Global Digital Compact </a:t>
            </a:r>
            <a:endParaRPr lang="en-GB" sz="2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6AC781-1690-4FCC-A3C1-F1929B68F607}"/>
              </a:ext>
            </a:extLst>
          </p:cNvPr>
          <p:cNvSpPr txBox="1"/>
          <p:nvPr/>
        </p:nvSpPr>
        <p:spPr>
          <a:xfrm>
            <a:off x="283301" y="1580456"/>
            <a:ext cx="1157859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IGF Mandate</a:t>
            </a:r>
          </a:p>
          <a:p>
            <a:r>
              <a:rPr lang="en-US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Para 72 of the Tunis Agenda</a:t>
            </a:r>
            <a:r>
              <a:rPr lang="en-US" sz="1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br>
              <a:rPr lang="en-US" sz="1800" b="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GB" sz="1800" b="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Discuss public policy issues related to key elements of Internet governance in order to foster the sustainability, robustness, security, stability and development of the Internet</a:t>
            </a:r>
            <a:br>
              <a:rPr lang="en-GB" sz="1800" b="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GB" sz="1800" b="0" i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GB" sz="20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Facilitate discourse between bodies dealing with different cross-cutting international public policies regarding the Internet and discuss issues that do not fall within the scope of any existing body;</a:t>
            </a:r>
            <a:br>
              <a:rPr lang="en-GB" sz="20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GB" sz="2000" i="0" dirty="0">
              <a:solidFill>
                <a:srgbClr val="3333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GB" sz="20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Interface with appropriate inter-governmental organizations and other institutions on matters under their purview;</a:t>
            </a:r>
            <a:br>
              <a:rPr lang="en-GB" sz="20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GB" sz="2000" i="0" dirty="0">
              <a:solidFill>
                <a:srgbClr val="3333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GB" sz="20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Facilitate the exchange of information and best practices, and in this regard make full use of the expertise of the academic, scientific and technical communities;</a:t>
            </a:r>
            <a:br>
              <a:rPr lang="en-GB" sz="20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GB" sz="2000" i="0" dirty="0">
              <a:solidFill>
                <a:srgbClr val="3333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GB" sz="20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Advise all stakeholders in proposing ways and means to accelerate the availability and affordability of the Internet in the developing world;</a:t>
            </a:r>
            <a:endParaRPr lang="en-GB" sz="2000" i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6337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05A72-C6BB-4F4E-9713-645E202B5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98750"/>
            <a:ext cx="12192000" cy="116639"/>
          </a:xfrm>
          <a:solidFill>
            <a:schemeClr val="accent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707ECD-EF73-4BB7-BBF2-390C30C42A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6392863"/>
            <a:ext cx="12192000" cy="46513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Google Shape;103;p14">
            <a:extLst>
              <a:ext uri="{FF2B5EF4-FFF2-40B4-BE49-F238E27FC236}">
                <a16:creationId xmlns:a16="http://schemas.microsoft.com/office/drawing/2014/main" id="{9803C72E-AFCD-4BA5-A7AF-18FD10496CA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7544" y="6392863"/>
            <a:ext cx="1608906" cy="47731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81503C4-00C5-4176-81BB-6E841F647A10}"/>
              </a:ext>
            </a:extLst>
          </p:cNvPr>
          <p:cNvSpPr txBox="1"/>
          <p:nvPr/>
        </p:nvSpPr>
        <p:spPr>
          <a:xfrm>
            <a:off x="119471" y="3155368"/>
            <a:ext cx="119530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3 Open Consultations and Multistakeholder Advisory Group meetings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 </a:t>
            </a:r>
            <a:r>
              <a:rPr lang="en-GB" sz="1800" b="1" i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Resilient Internet for a shared sustainable and common future</a:t>
            </a:r>
            <a:r>
              <a:rPr lang="en-GB" sz="1800" i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”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</a:t>
            </a:r>
            <a:endParaRPr lang="en-US" sz="22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Call for Session Proposals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Design of Hybrid format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Remote Hubs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Host Country Collaboration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Host Country Agreement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Proposed dates 28 November – 2 December</a:t>
            </a:r>
            <a:endParaRPr lang="en-GB" sz="2200" b="1" dirty="0"/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CE96DCA7-288F-4B3F-9E8F-32B37139452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9" t="19402" r="13407" b="18481"/>
          <a:stretch/>
        </p:blipFill>
        <p:spPr>
          <a:xfrm>
            <a:off x="2076450" y="91865"/>
            <a:ext cx="8678779" cy="24544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515DDA6-80F2-44DD-B7C0-84600BAB2D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679" y="3771469"/>
            <a:ext cx="3673434" cy="231651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684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05A72-C6BB-4F4E-9713-645E202B5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9"/>
            <a:ext cx="12192000" cy="730250"/>
          </a:xfr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Intersessional Work</a:t>
            </a:r>
            <a:endParaRPr lang="en-GB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707ECD-EF73-4BB7-BBF2-390C30C42A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6392863"/>
            <a:ext cx="12192000" cy="465137"/>
          </a:xfrm>
          <a:prstGeom prst="rect">
            <a:avLst/>
          </a:prstGeom>
        </p:spPr>
      </p:pic>
      <p:pic>
        <p:nvPicPr>
          <p:cNvPr id="5" name="Google Shape;103;p14">
            <a:extLst>
              <a:ext uri="{FF2B5EF4-FFF2-40B4-BE49-F238E27FC236}">
                <a16:creationId xmlns:a16="http://schemas.microsoft.com/office/drawing/2014/main" id="{9803C72E-AFCD-4BA5-A7AF-18FD10496CA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7544" y="6392863"/>
            <a:ext cx="1608906" cy="477317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81503C4-00C5-4176-81BB-6E841F647A10}"/>
              </a:ext>
            </a:extLst>
          </p:cNvPr>
          <p:cNvSpPr txBox="1"/>
          <p:nvPr/>
        </p:nvSpPr>
        <p:spPr>
          <a:xfrm>
            <a:off x="96066" y="919824"/>
            <a:ext cx="1195305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Best Practice Forums on </a:t>
            </a:r>
            <a:r>
              <a:rPr lang="en-GB" sz="2200" b="1" dirty="0"/>
              <a:t>Gender and Digital Rights; and Cybersecurity</a:t>
            </a:r>
            <a:endParaRPr lang="en-US" sz="22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Policy Networks</a:t>
            </a:r>
            <a:r>
              <a:rPr lang="en-GB" sz="2200" b="1" dirty="0"/>
              <a:t>:  on Environment, and Internet Fragmentation</a:t>
            </a:r>
            <a:r>
              <a:rPr lang="en-US" sz="2200" b="1" dirty="0"/>
              <a:t>s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Dynamic Coalitions</a:t>
            </a:r>
            <a:endParaRPr lang="en-GB" sz="22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200" b="1" dirty="0"/>
              <a:t>Parliamentary track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200" b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080E995-B94F-4EE2-9850-7DEDE174846A}"/>
              </a:ext>
            </a:extLst>
          </p:cNvPr>
          <p:cNvSpPr txBox="1">
            <a:spLocks/>
          </p:cNvSpPr>
          <p:nvPr/>
        </p:nvSpPr>
        <p:spPr>
          <a:xfrm>
            <a:off x="-23404" y="3063875"/>
            <a:ext cx="12192000" cy="73025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Capacity Development</a:t>
            </a:r>
            <a:endParaRPr lang="en-GB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C89F51-9418-43E3-A556-EF3F7FE592EA}"/>
              </a:ext>
            </a:extLst>
          </p:cNvPr>
          <p:cNvSpPr txBox="1"/>
          <p:nvPr/>
        </p:nvSpPr>
        <p:spPr>
          <a:xfrm>
            <a:off x="96067" y="4036913"/>
            <a:ext cx="119530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/>
              <a:t>Youth Development</a:t>
            </a:r>
            <a:endParaRPr lang="en-GB" sz="22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200" b="1" dirty="0"/>
              <a:t>Support for Schools for Internet Governance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200" b="1" dirty="0"/>
              <a:t>Travel support of participants and experts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200" b="1" dirty="0"/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8BAD9695-930D-4502-9B6F-D506DEE06B2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7" t="19688" r="15781" b="16191"/>
          <a:stretch/>
        </p:blipFill>
        <p:spPr>
          <a:xfrm>
            <a:off x="10153649" y="730529"/>
            <a:ext cx="2038351" cy="8495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3905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32F1-5B3B-4B75-B4B6-406655AD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F3F165B-FCED-4F00-B96A-AF6024567D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9390" y="191006"/>
            <a:ext cx="11514222" cy="642734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C173B527-D2E7-4EF5-94A2-B5B1E148226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3025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National &amp; Regional IGF Initiatives (NRI’s)</a:t>
            </a:r>
            <a:endParaRPr lang="en-GB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CEFD340C-193F-45A4-9780-289EBC38D8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92863"/>
            <a:ext cx="12192000" cy="465137"/>
          </a:xfrm>
          <a:prstGeom prst="rect">
            <a:avLst/>
          </a:prstGeom>
        </p:spPr>
      </p:pic>
      <p:pic>
        <p:nvPicPr>
          <p:cNvPr id="7" name="Google Shape;103;p14">
            <a:extLst>
              <a:ext uri="{FF2B5EF4-FFF2-40B4-BE49-F238E27FC236}">
                <a16:creationId xmlns:a16="http://schemas.microsoft.com/office/drawing/2014/main" id="{01283C2B-458E-4761-BADC-3C4E76D8898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8388" y="6392863"/>
            <a:ext cx="1608906" cy="47731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788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05A72-C6BB-4F4E-9713-645E202B5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9"/>
            <a:ext cx="12192000" cy="730250"/>
          </a:xfr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Cooperation  </a:t>
            </a:r>
            <a:endParaRPr lang="en-GB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707ECD-EF73-4BB7-BBF2-390C30C42A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392863"/>
            <a:ext cx="12192000" cy="46513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Google Shape;103;p14">
            <a:extLst>
              <a:ext uri="{FF2B5EF4-FFF2-40B4-BE49-F238E27FC236}">
                <a16:creationId xmlns:a16="http://schemas.microsoft.com/office/drawing/2014/main" id="{9803C72E-AFCD-4BA5-A7AF-18FD10496C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7544" y="6392863"/>
            <a:ext cx="1608906" cy="477317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81503C4-00C5-4176-81BB-6E841F647A10}"/>
              </a:ext>
            </a:extLst>
          </p:cNvPr>
          <p:cNvSpPr txBox="1"/>
          <p:nvPr/>
        </p:nvSpPr>
        <p:spPr>
          <a:xfrm>
            <a:off x="119471" y="4324254"/>
            <a:ext cx="11953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Hosted by the Mission of Finland to the United Nations in New York</a:t>
            </a:r>
            <a:endParaRPr lang="en-GB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6AC781-1690-4FCC-A3C1-F1929B68F607}"/>
              </a:ext>
            </a:extLst>
          </p:cNvPr>
          <p:cNvSpPr txBox="1"/>
          <p:nvPr/>
        </p:nvSpPr>
        <p:spPr>
          <a:xfrm>
            <a:off x="283300" y="730529"/>
            <a:ext cx="115785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GB" sz="2400" i="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 divisional cooperation within DESA</a:t>
            </a:r>
          </a:p>
          <a:p>
            <a:pPr algn="l"/>
            <a:endParaRPr lang="en-GB" sz="2400" i="0" dirty="0">
              <a:solidFill>
                <a:srgbClr val="3333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GB" sz="24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Other UN bodies : UNCTAD (CSTD); ITU (equals programme, WSIS); </a:t>
            </a:r>
            <a:r>
              <a:rPr lang="en-GB" sz="2400" i="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 Women</a:t>
            </a:r>
            <a:r>
              <a:rPr lang="en-GB" sz="24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Tech Envoys office, UNESCO WIPO, IPU etc. </a:t>
            </a:r>
            <a:br>
              <a:rPr lang="en-GB" sz="24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GB" sz="2400" i="0" dirty="0">
              <a:solidFill>
                <a:srgbClr val="3333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GB" sz="24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European Commission (HLG) ; </a:t>
            </a:r>
            <a:r>
              <a:rPr lang="en-GB" sz="2400" i="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African Union</a:t>
            </a:r>
            <a:r>
              <a:rPr lang="en-GB" sz="2400" i="0" dirty="0">
                <a:solidFill>
                  <a:srgbClr val="3333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ICANN, ISOC, Tech companies and community at large.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1BED2B1-7C46-424F-83E3-D93AE04F0356}"/>
              </a:ext>
            </a:extLst>
          </p:cNvPr>
          <p:cNvSpPr txBox="1">
            <a:spLocks/>
          </p:cNvSpPr>
          <p:nvPr/>
        </p:nvSpPr>
        <p:spPr>
          <a:xfrm>
            <a:off x="-23405" y="3515438"/>
            <a:ext cx="12192000" cy="730250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Expert Group Meeting  - 30 March – 1 April</a:t>
            </a:r>
            <a:endParaRPr lang="en-GB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969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DDE49C6D-6F4E-434C-93D9-34D0DA1DD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347" y="224615"/>
            <a:ext cx="5437408" cy="115651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B0853C2-E961-40F8-A3C7-54975B93257B}"/>
              </a:ext>
            </a:extLst>
          </p:cNvPr>
          <p:cNvSpPr txBox="1">
            <a:spLocks/>
          </p:cNvSpPr>
          <p:nvPr/>
        </p:nvSpPr>
        <p:spPr>
          <a:xfrm>
            <a:off x="2273753" y="1966614"/>
            <a:ext cx="7011376" cy="925829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AE" sz="4000" b="1" dirty="0">
                <a:solidFill>
                  <a:schemeClr val="accent1"/>
                </a:solidFill>
              </a:rPr>
              <a:t>شكرا</a:t>
            </a:r>
            <a:endParaRPr lang="en-US" sz="40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accent1"/>
                </a:solidFill>
              </a:rPr>
              <a:t>谢谢</a:t>
            </a:r>
            <a:endParaRPr lang="en-US" altLang="zh-CN" sz="40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accent1"/>
                </a:solidFill>
              </a:rPr>
              <a:t>Thank You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accent1"/>
                </a:solidFill>
              </a:rPr>
              <a:t>Merci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chemeClr val="accent1"/>
                </a:solidFill>
              </a:rPr>
              <a:t>Спасибо</a:t>
            </a:r>
            <a:endParaRPr lang="en-US" sz="40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accent1"/>
                </a:solidFill>
              </a:rPr>
              <a:t>Gracias</a:t>
            </a:r>
          </a:p>
          <a:p>
            <a:endParaRPr lang="en-GB" sz="4000" dirty="0">
              <a:solidFill>
                <a:schemeClr val="tx2"/>
              </a:solidFill>
            </a:endParaRP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5C7AD32F-45A8-4593-B40F-30138534B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92863"/>
            <a:ext cx="12192000" cy="46513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Google Shape;103;p14">
            <a:extLst>
              <a:ext uri="{FF2B5EF4-FFF2-40B4-BE49-F238E27FC236}">
                <a16:creationId xmlns:a16="http://schemas.microsoft.com/office/drawing/2014/main" id="{39F3B3CE-82B8-4B76-B0CA-84180232F58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7544" y="6392863"/>
            <a:ext cx="1608906" cy="47731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1681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564</Words>
  <Application>Microsoft Office PowerPoint</Application>
  <PresentationFormat>Widescreen</PresentationFormat>
  <Paragraphs>67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Times New Roman</vt:lpstr>
      <vt:lpstr>Wingdings</vt:lpstr>
      <vt:lpstr>Office Theme</vt:lpstr>
      <vt:lpstr>IGF Secretariat   2022 WORK PLAN  OVERVIEW</vt:lpstr>
      <vt:lpstr>About us</vt:lpstr>
      <vt:lpstr>.</vt:lpstr>
      <vt:lpstr>Intersessional Work</vt:lpstr>
      <vt:lpstr>PowerPoint Presentation</vt:lpstr>
      <vt:lpstr>Cooperation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IGF 2022 WORK PLAN  OVERVIEW</dc:title>
  <dc:creator>Anja Gengo</dc:creator>
  <cp:lastModifiedBy>Anja Gengo</cp:lastModifiedBy>
  <cp:revision>58</cp:revision>
  <dcterms:created xsi:type="dcterms:W3CDTF">2022-03-03T11:34:19Z</dcterms:created>
  <dcterms:modified xsi:type="dcterms:W3CDTF">2022-03-04T14:35:46Z</dcterms:modified>
</cp:coreProperties>
</file>