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04" r:id="rId2"/>
  </p:sldMasterIdLst>
  <p:notesMasterIdLst>
    <p:notesMasterId r:id="rId10"/>
  </p:notesMasterIdLst>
  <p:handoutMasterIdLst>
    <p:handoutMasterId r:id="rId11"/>
  </p:handoutMasterIdLst>
  <p:sldIdLst>
    <p:sldId id="256" r:id="rId3"/>
    <p:sldId id="668" r:id="rId4"/>
    <p:sldId id="643" r:id="rId5"/>
    <p:sldId id="664" r:id="rId6"/>
    <p:sldId id="651" r:id="rId7"/>
    <p:sldId id="652" r:id="rId8"/>
    <p:sldId id="655"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1C3F7C-7B01-40E3-ADB1-C6049B090DCB}">
          <p14:sldIdLst>
            <p14:sldId id="256"/>
            <p14:sldId id="668"/>
            <p14:sldId id="643"/>
            <p14:sldId id="664"/>
            <p14:sldId id="651"/>
            <p14:sldId id="652"/>
            <p14:sldId id="6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4592"/>
    <a:srgbClr val="FFFFFF"/>
    <a:srgbClr val="000000"/>
    <a:srgbClr val="63881E"/>
    <a:srgbClr val="00CC00"/>
    <a:srgbClr val="7493C3"/>
    <a:srgbClr val="C3A12C"/>
    <a:srgbClr val="848582"/>
    <a:srgbClr val="50A107"/>
    <a:srgbClr val="608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2" autoAdjust="0"/>
    <p:restoredTop sz="86894" autoAdjust="0"/>
  </p:normalViewPr>
  <p:slideViewPr>
    <p:cSldViewPr>
      <p:cViewPr varScale="1">
        <p:scale>
          <a:sx n="111" d="100"/>
          <a:sy n="111" d="100"/>
        </p:scale>
        <p:origin x="528" y="114"/>
      </p:cViewPr>
      <p:guideLst>
        <p:guide orient="horz" pos="2160"/>
        <p:guide pos="2880"/>
      </p:guideLst>
    </p:cSldViewPr>
  </p:slideViewPr>
  <p:notesTextViewPr>
    <p:cViewPr>
      <p:scale>
        <a:sx n="1" d="1"/>
        <a:sy n="1" d="1"/>
      </p:scale>
      <p:origin x="0" y="0"/>
    </p:cViewPr>
  </p:notesTextViewPr>
  <p:sorterViewPr>
    <p:cViewPr>
      <p:scale>
        <a:sx n="100" d="100"/>
        <a:sy n="100" d="100"/>
      </p:scale>
      <p:origin x="0" y="-192"/>
    </p:cViewPr>
  </p:sorterViewPr>
  <p:notesViewPr>
    <p:cSldViewPr>
      <p:cViewPr varScale="1">
        <p:scale>
          <a:sx n="76" d="100"/>
          <a:sy n="76" d="100"/>
        </p:scale>
        <p:origin x="21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AC42508-C1BD-4497-9343-E29FB8A8D664}" type="datetimeFigureOut">
              <a:rPr lang="en-US" smtClean="0"/>
              <a:t>06/11/2018</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0930C1F-F946-4E78-A043-FA446F0CA3A4}" type="slidenum">
              <a:rPr lang="en-US" smtClean="0"/>
              <a:t>‹#›</a:t>
            </a:fld>
            <a:endParaRPr lang="en-US"/>
          </a:p>
        </p:txBody>
      </p:sp>
    </p:spTree>
    <p:extLst>
      <p:ext uri="{BB962C8B-B14F-4D97-AF65-F5344CB8AC3E}">
        <p14:creationId xmlns:p14="http://schemas.microsoft.com/office/powerpoint/2010/main" val="985198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86E9F1C-99F5-4756-8E2E-71B10561CDB4}" type="datetimeFigureOut">
              <a:rPr lang="en-US" smtClean="0"/>
              <a:t>06/11/2018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D4A373B9-A038-40B6-9DDB-B547B4559F45}" type="slidenum">
              <a:rPr lang="en-US" smtClean="0"/>
              <a:t>‹#›</a:t>
            </a:fld>
            <a:endParaRPr lang="en-US"/>
          </a:p>
        </p:txBody>
      </p:sp>
    </p:spTree>
    <p:extLst>
      <p:ext uri="{BB962C8B-B14F-4D97-AF65-F5344CB8AC3E}">
        <p14:creationId xmlns:p14="http://schemas.microsoft.com/office/powerpoint/2010/main" val="322730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4A373B9-A038-40B6-9DDB-B547B4559F45}" type="slidenum">
              <a:rPr lang="en-US" smtClean="0"/>
              <a:t>1</a:t>
            </a:fld>
            <a:endParaRPr lang="en-US"/>
          </a:p>
        </p:txBody>
      </p:sp>
    </p:spTree>
    <p:extLst>
      <p:ext uri="{BB962C8B-B14F-4D97-AF65-F5344CB8AC3E}">
        <p14:creationId xmlns:p14="http://schemas.microsoft.com/office/powerpoint/2010/main" val="183924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D4A373B9-A038-40B6-9DDB-B547B4559F45}" type="slidenum">
              <a:rPr lang="en-US" smtClean="0"/>
              <a:t>2</a:t>
            </a:fld>
            <a:endParaRPr lang="en-US"/>
          </a:p>
        </p:txBody>
      </p:sp>
    </p:spTree>
    <p:extLst>
      <p:ext uri="{BB962C8B-B14F-4D97-AF65-F5344CB8AC3E}">
        <p14:creationId xmlns:p14="http://schemas.microsoft.com/office/powerpoint/2010/main" val="129968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now like to draw</a:t>
            </a:r>
            <a:r>
              <a:rPr lang="en-US" baseline="0" dirty="0" smtClean="0"/>
              <a:t> your attention to </a:t>
            </a:r>
            <a:r>
              <a:rPr lang="en-US" dirty="0" smtClean="0"/>
              <a:t> remind</a:t>
            </a:r>
            <a:r>
              <a:rPr lang="en-US" baseline="0" dirty="0" smtClean="0"/>
              <a:t> you of all the Open Calls towards the WSIS Forum 2019</a:t>
            </a:r>
          </a:p>
          <a:p>
            <a:endParaRPr lang="en-US" baseline="0" dirty="0" smtClean="0"/>
          </a:p>
          <a:p>
            <a:r>
              <a:rPr lang="en-US" sz="3400" dirty="0" smtClean="0"/>
              <a:t>WSIS Forum 2019: </a:t>
            </a:r>
          </a:p>
          <a:p>
            <a:pPr lvl="1"/>
            <a:r>
              <a:rPr lang="en-US" sz="3400" dirty="0" smtClean="0"/>
              <a:t>8-12 April 2019 : Registration will be open 1 month in advance </a:t>
            </a:r>
          </a:p>
          <a:p>
            <a:pPr lvl="1"/>
            <a:r>
              <a:rPr lang="en-US" sz="3400" dirty="0" smtClean="0"/>
              <a:t>High level Track on 9-10 April: Speaker requests for Ministers, CEOs and Head of Organizations will be available soon</a:t>
            </a:r>
          </a:p>
          <a:p>
            <a:pPr lvl="1"/>
            <a:r>
              <a:rPr lang="en-US" sz="3400" dirty="0" smtClean="0"/>
              <a:t>Open Consultation Process Formal Submission: Deadline 10 February 2019</a:t>
            </a:r>
          </a:p>
          <a:p>
            <a:pPr lvl="1"/>
            <a:r>
              <a:rPr lang="en-US" sz="3400" dirty="0" smtClean="0"/>
              <a:t>Call for High level Track Facilitators: Deadline 10 February 2019</a:t>
            </a:r>
          </a:p>
          <a:p>
            <a:pPr lvl="1"/>
            <a:r>
              <a:rPr lang="en-US" sz="3400" dirty="0" smtClean="0"/>
              <a:t>Photo Contest :  10 February 2019</a:t>
            </a:r>
          </a:p>
          <a:p>
            <a:r>
              <a:rPr lang="en-US" sz="3400" dirty="0" smtClean="0"/>
              <a:t>WSIS Prizes 2018: Deadline for Nomination: </a:t>
            </a:r>
            <a:r>
              <a:rPr lang="en-US" sz="3400" b="1" dirty="0" smtClean="0">
                <a:ln w="0"/>
                <a:solidFill>
                  <a:srgbClr val="FFFF00"/>
                </a:solidFill>
                <a:effectLst>
                  <a:outerShdw blurRad="38100" dist="19050" dir="2700000" algn="tl" rotWithShape="0">
                    <a:schemeClr val="dk1">
                      <a:alpha val="40000"/>
                    </a:schemeClr>
                  </a:outerShdw>
                </a:effectLst>
              </a:rPr>
              <a:t>30 November 2018!</a:t>
            </a:r>
          </a:p>
          <a:p>
            <a:r>
              <a:rPr lang="en-US" sz="3400" dirty="0" smtClean="0"/>
              <a:t>WSIS Stocktaking 2019: </a:t>
            </a:r>
            <a:r>
              <a:rPr lang="en-US" sz="3400" b="1" dirty="0" smtClean="0">
                <a:ln w="0"/>
                <a:solidFill>
                  <a:srgbClr val="FFFF00"/>
                </a:solidFill>
                <a:effectLst>
                  <a:outerShdw blurRad="38100" dist="19050" dir="2700000" algn="tl" rotWithShape="0">
                    <a:schemeClr val="dk1">
                      <a:alpha val="40000"/>
                    </a:schemeClr>
                  </a:outerShdw>
                </a:effectLst>
              </a:rPr>
              <a:t>30 November 2018!</a:t>
            </a:r>
          </a:p>
          <a:p>
            <a:endParaRPr lang="en-US" dirty="0"/>
          </a:p>
        </p:txBody>
      </p:sp>
      <p:sp>
        <p:nvSpPr>
          <p:cNvPr id="4" name="Slide Number Placeholder 3"/>
          <p:cNvSpPr>
            <a:spLocks noGrp="1"/>
          </p:cNvSpPr>
          <p:nvPr>
            <p:ph type="sldNum" sz="quarter" idx="10"/>
          </p:nvPr>
        </p:nvSpPr>
        <p:spPr/>
        <p:txBody>
          <a:bodyPr/>
          <a:lstStyle/>
          <a:p>
            <a:fld id="{D4A373B9-A038-40B6-9DDB-B547B4559F45}" type="slidenum">
              <a:rPr lang="en-US" smtClean="0"/>
              <a:t>3</a:t>
            </a:fld>
            <a:endParaRPr lang="en-US"/>
          </a:p>
        </p:txBody>
      </p:sp>
    </p:spTree>
    <p:extLst>
      <p:ext uri="{BB962C8B-B14F-4D97-AF65-F5344CB8AC3E}">
        <p14:creationId xmlns:p14="http://schemas.microsoft.com/office/powerpoint/2010/main" val="209956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73B9-A038-40B6-9DDB-B547B4559F45}" type="slidenum">
              <a:rPr lang="en-US" smtClean="0"/>
              <a:t>4</a:t>
            </a:fld>
            <a:endParaRPr lang="en-US"/>
          </a:p>
        </p:txBody>
      </p:sp>
    </p:spTree>
    <p:extLst>
      <p:ext uri="{BB962C8B-B14F-4D97-AF65-F5344CB8AC3E}">
        <p14:creationId xmlns:p14="http://schemas.microsoft.com/office/powerpoint/2010/main" val="242602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r>
              <a:rPr lang="en-US" dirty="0" smtClean="0"/>
              <a:t>Special</a:t>
            </a:r>
            <a:r>
              <a:rPr lang="en-US" baseline="0" dirty="0" smtClean="0"/>
              <a:t> Tracks at the WSIS Forum 2018:</a:t>
            </a:r>
          </a:p>
          <a:p>
            <a:pPr marL="0" lvl="0" indent="0" rtl="0">
              <a:buFont typeface="Arial" panose="020B0604020202020204" pitchFamily="34" charset="0"/>
              <a:buNone/>
            </a:pPr>
            <a:r>
              <a:rPr lang="en-US" b="1" baseline="0" dirty="0" smtClean="0"/>
              <a:t>Social Entrepreneurship Track: </a:t>
            </a:r>
          </a:p>
          <a:p>
            <a:pPr marL="0" lvl="0" indent="0" rtl="0">
              <a:buFont typeface="Arial" panose="020B0604020202020204" pitchFamily="34" charset="0"/>
              <a:buNone/>
            </a:pPr>
            <a:endParaRPr lang="en-US" sz="1200" b="0" dirty="0" smtClean="0">
              <a:solidFill>
                <a:schemeClr val="bg1"/>
              </a:solidFill>
            </a:endParaRPr>
          </a:p>
          <a:p>
            <a:pPr marL="0" lvl="0" indent="0" rtl="0">
              <a:buFont typeface="Arial" panose="020B0604020202020204" pitchFamily="34" charset="0"/>
              <a:buNone/>
            </a:pPr>
            <a:r>
              <a:rPr lang="en-US" sz="1200" b="0" dirty="0" smtClean="0">
                <a:solidFill>
                  <a:schemeClr val="bg1"/>
                </a:solidFill>
              </a:rPr>
              <a:t>Building</a:t>
            </a:r>
            <a:r>
              <a:rPr lang="en-US" sz="1200" b="0" baseline="0" dirty="0" smtClean="0">
                <a:solidFill>
                  <a:schemeClr val="bg1"/>
                </a:solidFill>
              </a:rPr>
              <a:t> on the requests received during the open consultation process, a new segment for the first time will be focused on start ups and other entrepreneurs to develop, fund and implement apps to contribute to the achievement of the SDGs. </a:t>
            </a:r>
          </a:p>
          <a:p>
            <a:pPr marL="0" lvl="0" indent="0" rtl="0">
              <a:buFont typeface="Arial" panose="020B0604020202020204" pitchFamily="34" charset="0"/>
              <a:buNone/>
            </a:pPr>
            <a:endParaRPr lang="en-US" sz="1200" b="0" baseline="0" dirty="0" smtClean="0">
              <a:solidFill>
                <a:schemeClr val="tx1"/>
              </a:solidFill>
            </a:endParaRPr>
          </a:p>
          <a:p>
            <a:pPr marL="0" lvl="0" indent="0" rtl="0">
              <a:buFont typeface="Arial" panose="020B0604020202020204" pitchFamily="34" charset="0"/>
              <a:buNone/>
            </a:pPr>
            <a:r>
              <a:rPr lang="en-US" sz="1200" b="1" baseline="0" dirty="0" smtClean="0">
                <a:solidFill>
                  <a:schemeClr val="tx1"/>
                </a:solidFill>
              </a:rPr>
              <a:t>Virtual Reality for Development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smtClean="0">
                <a:solidFill>
                  <a:schemeClr val="bg1"/>
                </a:solidFill>
              </a:rPr>
              <a:t>Pursuing a first partnership in 2016 and a successful track</a:t>
            </a:r>
            <a:r>
              <a:rPr lang="en-US" sz="1200" b="0" baseline="0" dirty="0" smtClean="0">
                <a:solidFill>
                  <a:schemeClr val="bg1"/>
                </a:solidFill>
              </a:rPr>
              <a:t> in 2017</a:t>
            </a:r>
            <a:r>
              <a:rPr lang="en-US" sz="1200" b="0" dirty="0" smtClean="0">
                <a:solidFill>
                  <a:schemeClr val="bg1"/>
                </a:solidFill>
              </a:rPr>
              <a:t>, WSIS and World VR Forum join forces to be at the forefront of Virtual Reality for advancing development. A shiny new Virtual Reality Track will be held at the WSIS Forum 2018 bringing together high-level personalities, world class VR experience and a very special focus on education.</a:t>
            </a:r>
            <a:endParaRPr lang="en-US" sz="1200" b="1" baseline="0" dirty="0" smtClean="0">
              <a:solidFill>
                <a:schemeClr val="tx1"/>
              </a:solidFill>
            </a:endParaRPr>
          </a:p>
          <a:p>
            <a:pPr marL="0" lvl="0" indent="0" rtl="0">
              <a:buFont typeface="Arial" panose="020B0604020202020204" pitchFamily="34" charset="0"/>
              <a:buNone/>
            </a:pPr>
            <a:endParaRPr lang="en-US" sz="1200" b="1" baseline="0" dirty="0" smtClean="0">
              <a:solidFill>
                <a:schemeClr val="tx1"/>
              </a:solidFill>
            </a:endParaRPr>
          </a:p>
          <a:p>
            <a:pPr marL="0" lvl="0" indent="0" rtl="0">
              <a:buFont typeface="Arial" panose="020B0604020202020204" pitchFamily="34" charset="0"/>
              <a:buNone/>
            </a:pPr>
            <a:r>
              <a:rPr lang="en-US" sz="1200" b="1" baseline="0" dirty="0" err="1" smtClean="0">
                <a:solidFill>
                  <a:schemeClr val="tx1"/>
                </a:solidFill>
              </a:rPr>
              <a:t>TEDx</a:t>
            </a:r>
            <a:r>
              <a:rPr lang="en-US" sz="1200" b="1" baseline="0" dirty="0" smtClean="0">
                <a:solidFill>
                  <a:schemeClr val="tx1"/>
                </a:solidFill>
              </a:rPr>
              <a:t> Geneva</a:t>
            </a:r>
          </a:p>
          <a:p>
            <a:r>
              <a:rPr lang="en-US" sz="1200" b="0" kern="1200" dirty="0" smtClean="0">
                <a:solidFill>
                  <a:schemeClr val="bg1"/>
                </a:solidFill>
                <a:latin typeface="+mn-lt"/>
                <a:ea typeface="+mn-ea"/>
                <a:cs typeface="+mn-cs"/>
              </a:rPr>
              <a:t>After a successful debut at WSIS Forum 2016</a:t>
            </a:r>
            <a:r>
              <a:rPr lang="en-US" sz="1200" b="0" kern="1200" baseline="0" dirty="0" smtClean="0">
                <a:solidFill>
                  <a:schemeClr val="bg1"/>
                </a:solidFill>
                <a:latin typeface="+mn-lt"/>
                <a:ea typeface="+mn-ea"/>
                <a:cs typeface="+mn-cs"/>
              </a:rPr>
              <a:t> AND 2017- </a:t>
            </a:r>
            <a:r>
              <a:rPr lang="en-US" sz="1200" b="0" kern="1200" dirty="0" smtClean="0">
                <a:solidFill>
                  <a:schemeClr val="bg1"/>
                </a:solidFill>
                <a:latin typeface="+mn-lt"/>
                <a:ea typeface="+mn-ea"/>
                <a:cs typeface="+mn-cs"/>
              </a:rPr>
              <a:t> </a:t>
            </a:r>
            <a:r>
              <a:rPr lang="en-US" sz="1200" b="0" kern="1200" dirty="0" err="1" smtClean="0">
                <a:solidFill>
                  <a:schemeClr val="bg1"/>
                </a:solidFill>
                <a:latin typeface="+mn-lt"/>
                <a:ea typeface="+mn-ea"/>
                <a:cs typeface="+mn-cs"/>
              </a:rPr>
              <a:t>TEDxGeneva</a:t>
            </a:r>
            <a:r>
              <a:rPr lang="en-US" sz="1200" b="0" kern="1200" dirty="0" smtClean="0">
                <a:solidFill>
                  <a:schemeClr val="bg1"/>
                </a:solidFill>
                <a:latin typeface="+mn-lt"/>
                <a:ea typeface="+mn-ea"/>
                <a:cs typeface="+mn-cs"/>
              </a:rPr>
              <a:t> and the WSIS Forum bring you to the crossroads of our fast-changing society--the crossroads of technology acceleration, human tradition, artificial intelligence, and an interconnected world</a:t>
            </a:r>
            <a:r>
              <a:rPr lang="en-US" sz="1200" b="0" kern="1200" baseline="0" dirty="0" smtClean="0">
                <a:solidFill>
                  <a:schemeClr val="bg1"/>
                </a:solidFill>
                <a:latin typeface="+mn-lt"/>
                <a:ea typeface="+mn-ea"/>
                <a:cs typeface="+mn-cs"/>
              </a:rPr>
              <a:t> at the </a:t>
            </a:r>
            <a:r>
              <a:rPr lang="en-US" sz="1200" b="0" kern="1200" baseline="0" dirty="0" err="1" smtClean="0">
                <a:solidFill>
                  <a:schemeClr val="bg1"/>
                </a:solidFill>
                <a:latin typeface="+mn-lt"/>
                <a:ea typeface="+mn-ea"/>
                <a:cs typeface="+mn-cs"/>
              </a:rPr>
              <a:t>TEDx</a:t>
            </a:r>
            <a:r>
              <a:rPr lang="en-US" sz="1200" b="0" kern="1200" baseline="0" dirty="0" smtClean="0">
                <a:solidFill>
                  <a:schemeClr val="bg1"/>
                </a:solidFill>
                <a:latin typeface="+mn-lt"/>
                <a:ea typeface="+mn-ea"/>
                <a:cs typeface="+mn-cs"/>
              </a:rPr>
              <a:t> Geneva event during the WSIS Forum 2018</a:t>
            </a:r>
            <a:endParaRPr lang="en-US" sz="1200" b="0" kern="1200" dirty="0" smtClean="0">
              <a:solidFill>
                <a:schemeClr val="bg1"/>
              </a:solidFill>
              <a:latin typeface="+mn-lt"/>
              <a:ea typeface="+mn-ea"/>
              <a:cs typeface="+mn-cs"/>
            </a:endParaRPr>
          </a:p>
          <a:p>
            <a:pPr marL="0" lvl="0" indent="0" rtl="0">
              <a:buFont typeface="Arial" panose="020B0604020202020204" pitchFamily="34" charset="0"/>
              <a:buNone/>
            </a:pPr>
            <a:endParaRPr lang="en-US" sz="1200" b="1" baseline="0" dirty="0" smtClean="0">
              <a:solidFill>
                <a:schemeClr val="tx1"/>
              </a:solidFill>
            </a:endParaRPr>
          </a:p>
          <a:p>
            <a:pPr marL="0" lvl="0" indent="0" rtl="0">
              <a:buFont typeface="Arial" panose="020B0604020202020204" pitchFamily="34" charset="0"/>
              <a:buNone/>
            </a:pPr>
            <a:endParaRPr lang="en-US" sz="1200" b="1" baseline="0" dirty="0" smtClean="0">
              <a:solidFill>
                <a:schemeClr val="tx1"/>
              </a:solidFill>
            </a:endParaRPr>
          </a:p>
          <a:p>
            <a:pPr marL="0" lvl="0" indent="0" rtl="0">
              <a:buFont typeface="Arial" panose="020B0604020202020204" pitchFamily="34" charset="0"/>
              <a:buNone/>
            </a:pPr>
            <a:r>
              <a:rPr lang="en-US" sz="1200" b="1" baseline="0" dirty="0" smtClean="0">
                <a:solidFill>
                  <a:schemeClr val="tx1"/>
                </a:solidFill>
              </a:rPr>
              <a:t>Hackathon</a:t>
            </a:r>
            <a:r>
              <a:rPr lang="en-US" sz="1200" b="0"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smtClean="0">
                <a:solidFill>
                  <a:schemeClr val="bg1"/>
                </a:solidFill>
              </a:rPr>
              <a:t>a Hackathon on ICTs for SDGs focusing on End</a:t>
            </a:r>
            <a:r>
              <a:rPr lang="en-US" sz="1200" b="0" baseline="0" dirty="0" smtClean="0">
                <a:solidFill>
                  <a:schemeClr val="bg1"/>
                </a:solidFill>
              </a:rPr>
              <a:t>ing Hunger</a:t>
            </a:r>
            <a:r>
              <a:rPr lang="en-US" sz="1200" b="0" dirty="0" smtClean="0">
                <a:solidFill>
                  <a:schemeClr val="bg1"/>
                </a:solidFill>
              </a:rPr>
              <a:t> will be held at the WSIS Forum 2018. </a:t>
            </a:r>
            <a:r>
              <a:rPr lang="en-US" sz="1200" b="0" dirty="0" err="1" smtClean="0">
                <a:solidFill>
                  <a:schemeClr val="bg1"/>
                </a:solidFill>
              </a:rPr>
              <a:t>Iinvite</a:t>
            </a:r>
            <a:r>
              <a:rPr lang="en-US" sz="1200" b="0" dirty="0" smtClean="0">
                <a:solidFill>
                  <a:schemeClr val="bg1"/>
                </a:solidFill>
              </a:rPr>
              <a:t> all interested coders to participate in the WSIS Forum 2018 Hack Against</a:t>
            </a:r>
            <a:r>
              <a:rPr lang="en-US" sz="1200" b="0" baseline="0" dirty="0" smtClean="0">
                <a:solidFill>
                  <a:schemeClr val="bg1"/>
                </a:solidFill>
              </a:rPr>
              <a:t> End Hunger, Organized by ITU and FAO.</a:t>
            </a:r>
            <a:endParaRPr lang="en-US" sz="1200" b="0" dirty="0" smtClean="0">
              <a:solidFill>
                <a:schemeClr val="bg1"/>
              </a:solidFill>
            </a:endParaRPr>
          </a:p>
          <a:p>
            <a:pPr marL="0" lvl="0" indent="0" rtl="0">
              <a:buFont typeface="Arial" panose="020B0604020202020204" pitchFamily="34" charset="0"/>
              <a:buNone/>
            </a:pPr>
            <a:endParaRPr lang="en-US" sz="1200" b="0" baseline="0" dirty="0" smtClean="0">
              <a:solidFill>
                <a:schemeClr val="bg1"/>
              </a:solidFill>
            </a:endParaRPr>
          </a:p>
          <a:p>
            <a:pPr marL="171450" lvl="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4A373B9-A038-40B6-9DDB-B547B4559F45}" type="slidenum">
              <a:rPr lang="en-US" smtClean="0"/>
              <a:t>5</a:t>
            </a:fld>
            <a:endParaRPr lang="en-US"/>
          </a:p>
        </p:txBody>
      </p:sp>
    </p:spTree>
    <p:extLst>
      <p:ext uri="{BB962C8B-B14F-4D97-AF65-F5344CB8AC3E}">
        <p14:creationId xmlns:p14="http://schemas.microsoft.com/office/powerpoint/2010/main" val="3207825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Dear Ladies</a:t>
            </a:r>
            <a:r>
              <a:rPr lang="en-US" baseline="0" dirty="0" smtClean="0"/>
              <a:t> and Gentleman,  the WSIS Forum is an extra - budgetary activity and every year we raise funds though Partnership and visibility packages. We invite you to partner with us for this important event that provides  a </a:t>
            </a:r>
            <a:r>
              <a:rPr lang="en-US" sz="1200" dirty="0" err="1" smtClean="0">
                <a:solidFill>
                  <a:schemeClr val="bg1"/>
                </a:solidFill>
              </a:rPr>
              <a:t>multistakeholder</a:t>
            </a:r>
            <a:r>
              <a:rPr lang="en-US" sz="1200" dirty="0" smtClean="0">
                <a:solidFill>
                  <a:schemeClr val="bg1"/>
                </a:solidFill>
              </a:rPr>
              <a:t> platform for coordination of the implementation of the WSIS Outcomes.</a:t>
            </a:r>
            <a:endParaRPr lang="en-US" baseline="0" dirty="0" smtClean="0"/>
          </a:p>
          <a:p>
            <a:pPr marL="171450" lvl="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4A373B9-A038-40B6-9DDB-B547B4559F45}" type="slidenum">
              <a:rPr lang="en-US" smtClean="0"/>
              <a:t>6</a:t>
            </a:fld>
            <a:endParaRPr lang="en-US"/>
          </a:p>
        </p:txBody>
      </p:sp>
    </p:spTree>
    <p:extLst>
      <p:ext uri="{BB962C8B-B14F-4D97-AF65-F5344CB8AC3E}">
        <p14:creationId xmlns:p14="http://schemas.microsoft.com/office/powerpoint/2010/main" val="2547820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www.e-agriculture.org/en/wsis-follow-up" TargetMode="External"/><Relationship Id="rId18" Type="http://schemas.openxmlformats.org/officeDocument/2006/relationships/image" Target="../media/image12.png"/><Relationship Id="rId26" Type="http://schemas.openxmlformats.org/officeDocument/2006/relationships/image" Target="../media/image18.png"/><Relationship Id="rId3" Type="http://schemas.openxmlformats.org/officeDocument/2006/relationships/hyperlink" Target="http://www.itu.int/itu-wsis/" TargetMode="External"/><Relationship Id="rId21" Type="http://schemas.openxmlformats.org/officeDocument/2006/relationships/hyperlink" Target="http://www.upu.int/" TargetMode="External"/><Relationship Id="rId7" Type="http://schemas.openxmlformats.org/officeDocument/2006/relationships/hyperlink" Target="http://www.unctad.org/templates/Page.asp?intItemID=4239" TargetMode="External"/><Relationship Id="rId12" Type="http://schemas.openxmlformats.org/officeDocument/2006/relationships/image" Target="../media/image9.png"/><Relationship Id="rId17" Type="http://schemas.openxmlformats.org/officeDocument/2006/relationships/hyperlink" Target="http://www.wmo.int/" TargetMode="External"/><Relationship Id="rId25"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www.un.org/en/development/desa/index.shtml" TargetMode="External"/><Relationship Id="rId24" Type="http://schemas.openxmlformats.org/officeDocument/2006/relationships/image" Target="../media/image16.png"/><Relationship Id="rId5" Type="http://schemas.openxmlformats.org/officeDocument/2006/relationships/hyperlink" Target="http://portal.unesco.org/ci/en/ev.php-URL_ID=1543&amp;URL_DO=DO_TOPIC&amp;URL_SECTION=201.html" TargetMode="External"/><Relationship Id="rId15" Type="http://schemas.openxmlformats.org/officeDocument/2006/relationships/hyperlink" Target="http://www.unep.org/" TargetMode="External"/><Relationship Id="rId23" Type="http://schemas.openxmlformats.org/officeDocument/2006/relationships/image" Target="../media/image15.png"/><Relationship Id="rId10" Type="http://schemas.openxmlformats.org/officeDocument/2006/relationships/image" Target="../media/image8.png"/><Relationship Id="rId19" Type="http://schemas.openxmlformats.org/officeDocument/2006/relationships/hyperlink" Target="http://www.ilo.org/" TargetMode="External"/><Relationship Id="rId4" Type="http://schemas.openxmlformats.org/officeDocument/2006/relationships/image" Target="../media/image5.png"/><Relationship Id="rId9" Type="http://schemas.openxmlformats.org/officeDocument/2006/relationships/hyperlink" Target="http://www.undp.org/" TargetMode="External"/><Relationship Id="rId14" Type="http://schemas.openxmlformats.org/officeDocument/2006/relationships/image" Target="../media/image10.png"/><Relationship Id="rId22"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039"/>
            <a:ext cx="7772400" cy="1470025"/>
          </a:xfrm>
        </p:spPr>
        <p:txBody>
          <a:bodyPr/>
          <a:lstStyle>
            <a:lvl1pPr>
              <a:defRPr sz="3600" baseline="0">
                <a:solidFill>
                  <a:schemeClr val="bg2"/>
                </a:solidFill>
              </a:defRPr>
            </a:lvl1pPr>
          </a:lstStyle>
          <a:p>
            <a:endParaRPr lang="en-US" dirty="0"/>
          </a:p>
        </p:txBody>
      </p:sp>
      <p:sp>
        <p:nvSpPr>
          <p:cNvPr id="3" name="Subtitle 2"/>
          <p:cNvSpPr>
            <a:spLocks noGrp="1"/>
          </p:cNvSpPr>
          <p:nvPr>
            <p:ph type="subTitle" idx="1"/>
          </p:nvPr>
        </p:nvSpPr>
        <p:spPr>
          <a:xfrm>
            <a:off x="1371600" y="4484712"/>
            <a:ext cx="6400800" cy="1752600"/>
          </a:xfrm>
        </p:spPr>
        <p:txBody>
          <a:bodyPr/>
          <a:lstStyle>
            <a:lvl1pPr marL="0" indent="0" algn="ctr">
              <a:buNone/>
              <a:defRPr sz="4400" b="1">
                <a:solidFill>
                  <a:schemeClr val="bg2"/>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143E3720-A155-42D2-B533-4C175C65A57C}" type="datetimeFigureOut">
              <a:rPr lang="en-US" smtClean="0"/>
              <a:t>06/11/2018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pic>
        <p:nvPicPr>
          <p:cNvPr id="8" name="Picture 5" descr="C:\Users\ponder\Desktop\WSIS+10\PPTX_FILES\PPTX_FILES\world_summi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9161648" y="-68174"/>
            <a:ext cx="1630524" cy="492550"/>
            <a:chOff x="971600" y="288478"/>
            <a:chExt cx="6696744" cy="2132410"/>
          </a:xfrm>
        </p:grpSpPr>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971600" y="288478"/>
              <a:ext cx="2376264" cy="213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3336843" y="299107"/>
              <a:ext cx="4331501" cy="174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5904120"/>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E3720-A155-42D2-B533-4C175C65A57C}" type="datetimeFigureOut">
              <a:rPr lang="en-US" smtClean="0"/>
              <a:t>06/11/2018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3442077989"/>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E3720-A155-42D2-B533-4C175C65A57C}" type="datetimeFigureOut">
              <a:rPr lang="en-US" smtClean="0"/>
              <a:t>06/11/2018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1936513068"/>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pper-median-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solidFill>
                  <a:srgbClr val="44546A"/>
                </a:solidFill>
              </a:rPr>
              <a:t>Executive Management retreat</a:t>
            </a:r>
            <a:endParaRPr lang="en-US" dirty="0">
              <a:solidFill>
                <a:srgbClr val="44546A"/>
              </a:solidFill>
            </a:endParaRPr>
          </a:p>
        </p:txBody>
      </p:sp>
      <p:sp>
        <p:nvSpPr>
          <p:cNvPr id="4" name="Slide Number Placeholder 3"/>
          <p:cNvSpPr>
            <a:spLocks noGrp="1"/>
          </p:cNvSpPr>
          <p:nvPr>
            <p:ph type="sldNum" sz="quarter" idx="11"/>
          </p:nvPr>
        </p:nvSpPr>
        <p:spPr/>
        <p:txBody>
          <a:bodyPr/>
          <a:lstStyle/>
          <a:p>
            <a:fld id="{DDD2957A-38BF-4766-88FD-46AF2F4ED65D}" type="slidenum">
              <a:rPr lang="en-US" smtClean="0"/>
              <a:pPr/>
              <a:t>‹#›</a:t>
            </a:fld>
            <a:endParaRPr lang="en-US"/>
          </a:p>
        </p:txBody>
      </p:sp>
      <p:sp>
        <p:nvSpPr>
          <p:cNvPr id="5" name="Text Placeholder 12"/>
          <p:cNvSpPr>
            <a:spLocks noGrp="1"/>
          </p:cNvSpPr>
          <p:nvPr>
            <p:ph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402799930"/>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a:solidFill>
            <a:srgbClr val="003300">
              <a:alpha val="32941"/>
            </a:srgbClr>
          </a:solidFill>
        </p:spPr>
        <p:txBody>
          <a:bodyPr vert="horz" lIns="91440" tIns="45720" rIns="91440" bIns="45720" rtlCol="0">
            <a:normAutofit lnSpcReduction="10000"/>
          </a:bodyPr>
          <a:lstStyle>
            <a:lvl1pPr>
              <a:defRPr lang="en-US" sz="2800" smtClean="0">
                <a:solidFill>
                  <a:schemeClr val="bg1"/>
                </a:solidFill>
                <a:effectLst>
                  <a:outerShdw blurRad="38100" dist="38100" dir="2700000" algn="tl">
                    <a:srgbClr val="000000">
                      <a:alpha val="43137"/>
                    </a:srgbClr>
                  </a:outerShdw>
                </a:effectLst>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43921" y="6371590"/>
            <a:ext cx="2133600" cy="365125"/>
          </a:xfrm>
        </p:spPr>
        <p:txBody>
          <a:bodyPr/>
          <a:lstStyle/>
          <a:p>
            <a:fld id="{143E3720-A155-42D2-B533-4C175C65A57C}" type="datetimeFigureOut">
              <a:rPr lang="en-US" smtClean="0"/>
              <a:t>06/11/2018</a:t>
            </a:fld>
            <a:endParaRPr lang="en-US"/>
          </a:p>
        </p:txBody>
      </p:sp>
      <p:sp>
        <p:nvSpPr>
          <p:cNvPr id="5" name="Footer Placeholder 4"/>
          <p:cNvSpPr>
            <a:spLocks noGrp="1"/>
          </p:cNvSpPr>
          <p:nvPr>
            <p:ph type="ftr" sz="quarter" idx="11"/>
          </p:nvPr>
        </p:nvSpPr>
        <p:spPr>
          <a:xfrm>
            <a:off x="4244121" y="6371590"/>
            <a:ext cx="2895600" cy="365125"/>
          </a:xfrm>
        </p:spPr>
        <p:txBody>
          <a:bodyPr/>
          <a:lstStyle/>
          <a:p>
            <a:endParaRPr lang="en-US" dirty="0"/>
          </a:p>
        </p:txBody>
      </p:sp>
      <p:sp>
        <p:nvSpPr>
          <p:cNvPr id="6" name="Slide Number Placeholder 5"/>
          <p:cNvSpPr>
            <a:spLocks noGrp="1"/>
          </p:cNvSpPr>
          <p:nvPr>
            <p:ph type="sldNum" sz="quarter" idx="12"/>
          </p:nvPr>
        </p:nvSpPr>
        <p:spPr>
          <a:xfrm>
            <a:off x="6507480" y="6371590"/>
            <a:ext cx="2133600" cy="365125"/>
          </a:xfrm>
        </p:spPr>
        <p:txBody>
          <a:bodyPr/>
          <a:lstStyle/>
          <a:p>
            <a:fld id="{B477BB33-8309-43AE-9EFA-9352F79F7C3C}" type="slidenum">
              <a:rPr lang="en-US" smtClean="0"/>
              <a:t>‹#›</a:t>
            </a:fld>
            <a:endParaRPr lang="en-US"/>
          </a:p>
        </p:txBody>
      </p:sp>
      <p:pic>
        <p:nvPicPr>
          <p:cNvPr id="9" name="Picture 5" descr="C:\Users\ponder\Desktop\WSIS+10\PPTX_FILES\PPTX_FILES\world_summi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2222024" y="6252552"/>
            <a:ext cx="6876256" cy="546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itu">
            <a:hlinkClick r:id="rId3" tooltip="ITU [International Telecommunication Un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4032" y="6271214"/>
            <a:ext cx="434187" cy="445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4" descr="unesco">
            <a:hlinkClick r:id="rId5" tooltip="UNESCO [United Nations Educational, Scientific and Cultural Organization]"/>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6818" y="6271525"/>
            <a:ext cx="562221" cy="4972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6" descr="unctad">
            <a:hlinkClick r:id="rId7" tooltip="UNCTAD [United Nations Conference on Trade and Developmen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5726" y="6333450"/>
            <a:ext cx="339017" cy="383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8" descr="undp">
            <a:hlinkClick r:id="rId9" tooltip="UNDP [United Nations Development Programm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06200" y="6333450"/>
            <a:ext cx="224411" cy="4255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10" descr="undesa">
            <a:hlinkClick r:id="rId11" tooltip="UN DESA [United Nations Department of Economic and Social Affair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94232" y="6342780"/>
            <a:ext cx="381081" cy="374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2" descr="fao">
            <a:hlinkClick r:id="rId13" tooltip="FAO [Food and Agriculture Organization of the United Nations]"/>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98288" y="6342781"/>
            <a:ext cx="405667" cy="374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4" descr="unep">
            <a:hlinkClick r:id="rId15" tooltip="UNEP [United Nations Environment Programm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30336" y="6341394"/>
            <a:ext cx="426276" cy="417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8" descr="wmo">
            <a:hlinkClick r:id="rId17" tooltip="WMO [World Meteorological Organization]"/>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34392" y="6285950"/>
            <a:ext cx="348542" cy="440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8" descr="ilo">
            <a:hlinkClick r:id="rId19" tooltip="ILO [International Labour Organization]"/>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66440" y="6333450"/>
            <a:ext cx="460551" cy="383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22" descr="upu">
            <a:hlinkClick r:id="rId21" tooltip="UPU [Universal Postal Union]"/>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17784" y="6338291"/>
            <a:ext cx="478937" cy="388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25"/>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8342704" y="6252552"/>
            <a:ext cx="684584" cy="479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7463368" y="6324560"/>
            <a:ext cx="871415" cy="3877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78606" y="6300806"/>
            <a:ext cx="439178" cy="4477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p:cNvGrpSpPr/>
          <p:nvPr userDrawn="1"/>
        </p:nvGrpSpPr>
        <p:grpSpPr>
          <a:xfrm>
            <a:off x="164532" y="6252552"/>
            <a:ext cx="2031111" cy="556568"/>
            <a:chOff x="467597" y="404664"/>
            <a:chExt cx="8064843" cy="2232248"/>
          </a:xfrm>
        </p:grpSpPr>
        <p:sp>
          <p:nvSpPr>
            <p:cNvPr id="29" name="Rounded Rectangle 28"/>
            <p:cNvSpPr/>
            <p:nvPr/>
          </p:nvSpPr>
          <p:spPr>
            <a:xfrm>
              <a:off x="467597" y="404664"/>
              <a:ext cx="8064843" cy="2232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30" name="Picture 2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27077" y="459976"/>
              <a:ext cx="7718649" cy="2140302"/>
            </a:xfrm>
            <a:prstGeom prst="rect">
              <a:avLst/>
            </a:prstGeom>
          </p:spPr>
        </p:pic>
      </p:grpSp>
    </p:spTree>
    <p:extLst>
      <p:ext uri="{BB962C8B-B14F-4D97-AF65-F5344CB8AC3E}">
        <p14:creationId xmlns:p14="http://schemas.microsoft.com/office/powerpoint/2010/main" val="4077229329"/>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E3720-A155-42D2-B533-4C175C65A57C}" type="datetimeFigureOut">
              <a:rPr lang="en-US" smtClean="0"/>
              <a:t>06/11/2018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3189688731"/>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3E3720-A155-42D2-B533-4C175C65A57C}" type="datetimeFigureOut">
              <a:rPr lang="en-US" smtClean="0"/>
              <a:t>06/11/2018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2846529792"/>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3E3720-A155-42D2-B533-4C175C65A57C}" type="datetimeFigureOut">
              <a:rPr lang="en-US" smtClean="0"/>
              <a:t>06/11/2018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2642065105"/>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3E3720-A155-42D2-B533-4C175C65A57C}" type="datetimeFigureOut">
              <a:rPr lang="en-US" smtClean="0"/>
              <a:t>06/11/2018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3221683171"/>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E3720-A155-42D2-B533-4C175C65A57C}" type="datetimeFigureOut">
              <a:rPr lang="en-US" smtClean="0"/>
              <a:t>06/11/2018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893562473"/>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E3720-A155-42D2-B533-4C175C65A57C}" type="datetimeFigureOut">
              <a:rPr lang="en-US" smtClean="0"/>
              <a:t>06/11/2018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740482991"/>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E3720-A155-42D2-B533-4C175C65A57C}" type="datetimeFigureOut">
              <a:rPr lang="en-US" smtClean="0"/>
              <a:t>06/11/2018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1984237396"/>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512" y="-99391"/>
            <a:ext cx="9180512" cy="69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solidFill>
              </a:defRPr>
            </a:lvl1pPr>
          </a:lstStyle>
          <a:p>
            <a:fld id="{143E3720-A155-42D2-B533-4C175C65A57C}" type="datetimeFigureOut">
              <a:rPr lang="en-US" smtClean="0"/>
              <a:pPr/>
              <a:t>06/11/2018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7BB33-8309-43AE-9EFA-9352F79F7C3C}" type="slidenum">
              <a:rPr lang="en-US" smtClean="0"/>
              <a:t>‹#›</a:t>
            </a:fld>
            <a:endParaRPr lang="en-US" dirty="0"/>
          </a:p>
        </p:txBody>
      </p:sp>
    </p:spTree>
    <p:extLst>
      <p:ext uri="{BB962C8B-B14F-4D97-AF65-F5344CB8AC3E}">
        <p14:creationId xmlns:p14="http://schemas.microsoft.com/office/powerpoint/2010/main" val="2353514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7612058" cy="573886"/>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3183365" y="6525344"/>
            <a:ext cx="5421083" cy="221109"/>
          </a:xfrm>
          <a:prstGeom prst="rect">
            <a:avLst/>
          </a:prstGeom>
        </p:spPr>
        <p:txBody>
          <a:bodyPr vert="horz" anchor="ctr"/>
          <a:lstStyle>
            <a:lvl1pPr algn="r" eaLnBrk="1" latinLnBrk="0" hangingPunct="1">
              <a:defRPr kumimoji="0" sz="1400">
                <a:solidFill>
                  <a:schemeClr val="tx2"/>
                </a:solidFill>
              </a:defRPr>
            </a:lvl1pPr>
          </a:lstStyle>
          <a:p>
            <a:r>
              <a:rPr lang="en-US" smtClean="0">
                <a:solidFill>
                  <a:srgbClr val="44546A"/>
                </a:solidFill>
              </a:rPr>
              <a:t>Executive Management retreat</a:t>
            </a:r>
            <a:endParaRPr lang="en-US" dirty="0">
              <a:solidFill>
                <a:srgbClr val="44546A"/>
              </a:solidFill>
            </a:endParaRPr>
          </a:p>
        </p:txBody>
      </p:sp>
      <p:sp>
        <p:nvSpPr>
          <p:cNvPr id="8" name="Rectangle 7"/>
          <p:cNvSpPr/>
          <p:nvPr/>
        </p:nvSpPr>
        <p:spPr>
          <a:xfrm>
            <a:off x="0" y="810424"/>
            <a:ext cx="533400" cy="228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810424"/>
            <a:ext cx="8553450" cy="571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802486"/>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D2957A-38BF-4766-88FD-46AF2F4ED65D}" type="slidenum">
              <a:rPr lang="en-US" smtClean="0"/>
              <a:pPr/>
              <a:t>‹#›</a:t>
            </a:fld>
            <a:endParaRPr lang="en-US"/>
          </a:p>
        </p:txBody>
      </p:sp>
      <p:pic>
        <p:nvPicPr>
          <p:cNvPr id="10" name="Picture 2" descr="http://www.itu.int/en/150/itu150logos/150logo-Blue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4408" y="213360"/>
            <a:ext cx="786292" cy="58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902127"/>
      </p:ext>
    </p:extLst>
  </p:cSld>
  <p:clrMap bg1="lt1" tx1="dk1" bg2="lt2" tx2="dk2" accent1="accent1" accent2="accent2" accent3="accent3" accent4="accent4" accent5="accent5" accent6="accent6" hlink="hlink" folHlink="folHlink"/>
  <p:sldLayoutIdLst>
    <p:sldLayoutId id="2147483705" r:id="rId1"/>
  </p:sldLayoutIdLst>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timing>
    <p:tnLst>
      <p:par>
        <p:cTn id="1" dur="indefinite" restart="never" nodeType="tmRoot"/>
      </p:par>
    </p:tnLst>
  </p:timing>
  <p:hf hdr="0" ftr="0" dt="0"/>
  <p:txStyles>
    <p:titleStyle>
      <a:lvl1pPr algn="l" rtl="0" eaLnBrk="1" latinLnBrk="0" hangingPunct="1">
        <a:lnSpc>
          <a:spcPct val="80000"/>
        </a:lnSpc>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29.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28.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hyperlink" Target="http://www.undp.org/" TargetMode="External"/><Relationship Id="rId13" Type="http://schemas.openxmlformats.org/officeDocument/2006/relationships/image" Target="../media/image46.png"/><Relationship Id="rId18" Type="http://schemas.openxmlformats.org/officeDocument/2006/relationships/hyperlink" Target="http://www.ilo.org/" TargetMode="External"/><Relationship Id="rId26" Type="http://schemas.openxmlformats.org/officeDocument/2006/relationships/hyperlink" Target="http://www.cepal.org/" TargetMode="External"/><Relationship Id="rId3" Type="http://schemas.openxmlformats.org/officeDocument/2006/relationships/image" Target="../media/image41.png"/><Relationship Id="rId21" Type="http://schemas.openxmlformats.org/officeDocument/2006/relationships/image" Target="../media/image50.png"/><Relationship Id="rId34" Type="http://schemas.openxmlformats.org/officeDocument/2006/relationships/image" Target="../media/image58.png"/><Relationship Id="rId7" Type="http://schemas.openxmlformats.org/officeDocument/2006/relationships/image" Target="../media/image43.png"/><Relationship Id="rId12" Type="http://schemas.openxmlformats.org/officeDocument/2006/relationships/hyperlink" Target="http://www.e-agriculture.org/en/wsis-follow-up" TargetMode="External"/><Relationship Id="rId17" Type="http://schemas.openxmlformats.org/officeDocument/2006/relationships/image" Target="../media/image48.png"/><Relationship Id="rId25" Type="http://schemas.openxmlformats.org/officeDocument/2006/relationships/image" Target="../media/image53.png"/><Relationship Id="rId33" Type="http://schemas.openxmlformats.org/officeDocument/2006/relationships/image" Target="../media/image23.png"/><Relationship Id="rId2" Type="http://schemas.openxmlformats.org/officeDocument/2006/relationships/hyperlink" Target="http://www.itu.int/itu-wsis/" TargetMode="External"/><Relationship Id="rId16" Type="http://schemas.openxmlformats.org/officeDocument/2006/relationships/hyperlink" Target="http://www.wmo.int/" TargetMode="External"/><Relationship Id="rId20" Type="http://schemas.openxmlformats.org/officeDocument/2006/relationships/hyperlink" Target="http://www.upu.int/" TargetMode="External"/><Relationship Id="rId29"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hyperlink" Target="http://www.unctad.org/templates/Page.asp?intItemID=4239" TargetMode="External"/><Relationship Id="rId11" Type="http://schemas.openxmlformats.org/officeDocument/2006/relationships/image" Target="../media/image45.png"/><Relationship Id="rId24" Type="http://schemas.openxmlformats.org/officeDocument/2006/relationships/hyperlink" Target="http://www.unece.org/" TargetMode="External"/><Relationship Id="rId32" Type="http://schemas.openxmlformats.org/officeDocument/2006/relationships/image" Target="../media/image57.png"/><Relationship Id="rId5" Type="http://schemas.openxmlformats.org/officeDocument/2006/relationships/image" Target="../media/image42.png"/><Relationship Id="rId15" Type="http://schemas.openxmlformats.org/officeDocument/2006/relationships/image" Target="../media/image47.png"/><Relationship Id="rId23" Type="http://schemas.openxmlformats.org/officeDocument/2006/relationships/image" Target="../media/image52.png"/><Relationship Id="rId28" Type="http://schemas.openxmlformats.org/officeDocument/2006/relationships/hyperlink" Target="http://www.escwa.un.org/" TargetMode="External"/><Relationship Id="rId10" Type="http://schemas.openxmlformats.org/officeDocument/2006/relationships/hyperlink" Target="http://www.un.org/en/development/desa/index.shtml" TargetMode="External"/><Relationship Id="rId19" Type="http://schemas.openxmlformats.org/officeDocument/2006/relationships/image" Target="../media/image49.png"/><Relationship Id="rId31" Type="http://schemas.openxmlformats.org/officeDocument/2006/relationships/image" Target="../media/image56.png"/><Relationship Id="rId4" Type="http://schemas.openxmlformats.org/officeDocument/2006/relationships/hyperlink" Target="http://portal.unesco.org/ci/en/ev.php-URL_ID=1543&amp;URL_DO=DO_TOPIC&amp;URL_SECTION=201.html" TargetMode="External"/><Relationship Id="rId9" Type="http://schemas.openxmlformats.org/officeDocument/2006/relationships/image" Target="../media/image44.png"/><Relationship Id="rId14" Type="http://schemas.openxmlformats.org/officeDocument/2006/relationships/hyperlink" Target="http://www.unep.org/" TargetMode="External"/><Relationship Id="rId22" Type="http://schemas.openxmlformats.org/officeDocument/2006/relationships/image" Target="../media/image51.png"/><Relationship Id="rId27" Type="http://schemas.openxmlformats.org/officeDocument/2006/relationships/image" Target="../media/image54.png"/><Relationship Id="rId30" Type="http://schemas.openxmlformats.org/officeDocument/2006/relationships/hyperlink" Target="http://www.unescap.org/" TargetMode="External"/><Relationship Id="rId3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372778"/>
            <a:ext cx="8891740" cy="2508796"/>
          </a:xfrm>
        </p:spPr>
        <p:txBody>
          <a:bodyPr>
            <a:noAutofit/>
          </a:bodyPr>
          <a:lstStyle/>
          <a:p>
            <a:r>
              <a:rPr lang="pt-B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WSIS Forum 2019</a:t>
            </a:r>
            <a:r>
              <a:rPr lang="pt-BR" sz="3000" b="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pt-BR" sz="3000" b="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pt-BR" sz="3000" b="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First Physical Meeting of the Open Consultation Process</a:t>
            </a:r>
            <a:br>
              <a:rPr lang="pt-BR" sz="3000" b="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pt-BR" sz="3000" b="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12 November, 12:20 </a:t>
            </a:r>
            <a:r>
              <a:rPr lang="pt-BR" sz="3000" b="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pt-BR" sz="3000" b="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13:20</a:t>
            </a:r>
            <a:r>
              <a:rPr lang="pt-BR" sz="3000" b="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pt-BR" sz="3000" b="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pt-BR" sz="3000" b="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Room III, UNESCO Headquarters</a:t>
            </a:r>
            <a:br>
              <a:rPr lang="pt-BR" sz="3000" b="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pt-BR" sz="3000" b="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pt-BR" sz="3000" b="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pt-BR" sz="1400" spc="50" dirty="0" smtClean="0">
                <a:ln w="0"/>
                <a:effectLst>
                  <a:innerShdw blurRad="63500" dist="50800" dir="13500000">
                    <a:srgbClr val="000000">
                      <a:alpha val="50000"/>
                    </a:srgbClr>
                  </a:innerShdw>
                </a:effectLst>
              </a:rPr>
              <a:t>Presentation created by: Ms Gitanjali Sah and Mr Vladimir Stankovic, WSIS Secretariat, ITU </a:t>
            </a:r>
            <a:endParaRPr lang="en-US" sz="1400" spc="50" dirty="0">
              <a:ln w="0"/>
              <a:effectLst>
                <a:innerShdw blurRad="63500" dist="50800" dir="13500000">
                  <a:srgbClr val="000000">
                    <a:alpha val="50000"/>
                  </a:srgbClr>
                </a:innerShdw>
              </a:effectLst>
            </a:endParaRPr>
          </a:p>
        </p:txBody>
      </p:sp>
      <p:sp>
        <p:nvSpPr>
          <p:cNvPr id="4" name="AutoShape 2" descr="ict4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588" y="548680"/>
            <a:ext cx="8891740" cy="2882645"/>
          </a:xfrm>
          <a:prstGeom prst="rect">
            <a:avLst/>
          </a:prstGeom>
          <a:ln>
            <a:noFill/>
          </a:ln>
          <a:effectLst>
            <a:outerShdw blurRad="292100" dist="139700" dir="2700000" algn="tl" rotWithShape="0">
              <a:srgbClr val="333333">
                <a:alpha val="65000"/>
              </a:srgbClr>
            </a:outerShdw>
          </a:effectLst>
        </p:spPr>
      </p:pic>
      <p:sp>
        <p:nvSpPr>
          <p:cNvPr id="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485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8"/>
          <p:cNvSpPr>
            <a:spLocks noChangeArrowheads="1"/>
          </p:cNvSpPr>
          <p:nvPr/>
        </p:nvSpPr>
        <p:spPr bwMode="auto">
          <a:xfrm>
            <a:off x="0" y="1019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1562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10"/>
          <p:cNvSpPr>
            <a:spLocks noChangeArrowheads="1"/>
          </p:cNvSpPr>
          <p:nvPr/>
        </p:nvSpPr>
        <p:spPr bwMode="auto">
          <a:xfrm>
            <a:off x="0" y="2076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1" name="Picture 30"/>
          <p:cNvPicPr>
            <a:picLocks noChangeAspect="1"/>
          </p:cNvPicPr>
          <p:nvPr/>
        </p:nvPicPr>
        <p:blipFill>
          <a:blip r:embed="rId4"/>
          <a:stretch>
            <a:fillRect/>
          </a:stretch>
        </p:blipFill>
        <p:spPr>
          <a:xfrm>
            <a:off x="-108520" y="6125459"/>
            <a:ext cx="9252520" cy="831933"/>
          </a:xfrm>
          <a:prstGeom prst="rect">
            <a:avLst/>
          </a:prstGeom>
        </p:spPr>
      </p:pic>
      <p:pic>
        <p:nvPicPr>
          <p:cNvPr id="3" name="Picture 2"/>
          <p:cNvPicPr>
            <a:picLocks noChangeAspect="1"/>
          </p:cNvPicPr>
          <p:nvPr/>
        </p:nvPicPr>
        <p:blipFill>
          <a:blip r:embed="rId5"/>
          <a:stretch>
            <a:fillRect/>
          </a:stretch>
        </p:blipFill>
        <p:spPr>
          <a:xfrm>
            <a:off x="7524328" y="446023"/>
            <a:ext cx="923294" cy="846931"/>
          </a:xfrm>
          <a:prstGeom prst="rect">
            <a:avLst/>
          </a:prstGeom>
        </p:spPr>
      </p:pic>
    </p:spTree>
    <p:extLst>
      <p:ext uri="{BB962C8B-B14F-4D97-AF65-F5344CB8AC3E}">
        <p14:creationId xmlns:p14="http://schemas.microsoft.com/office/powerpoint/2010/main" val="1690160760"/>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08520" y="6125459"/>
            <a:ext cx="9252520" cy="831933"/>
          </a:xfrm>
          <a:prstGeom prst="rect">
            <a:avLst/>
          </a:prstGeom>
        </p:spPr>
      </p:pic>
      <p:pic>
        <p:nvPicPr>
          <p:cNvPr id="2054" name="Picture 6" descr="https://www.itu.int/net4/wsis/forum/2019/Content/img/graphics/infographi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24" y="908721"/>
            <a:ext cx="4391025" cy="2647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6" name="Picture 8" descr="https://www.itu.int/net4/wsis/forum/2019/Content/img/graphics/infographic-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908720"/>
            <a:ext cx="4391025" cy="2647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8" name="Picture 10" descr="https://www.itu.int/net4/wsis/forum/2019/Content/img/graphics/infographi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125" y="3368864"/>
            <a:ext cx="4391025" cy="2647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8" name="TextBox 17"/>
          <p:cNvSpPr txBox="1"/>
          <p:nvPr/>
        </p:nvSpPr>
        <p:spPr>
          <a:xfrm>
            <a:off x="4647004" y="3639122"/>
            <a:ext cx="4113316" cy="2308324"/>
          </a:xfrm>
          <a:prstGeom prst="rect">
            <a:avLst/>
          </a:prstGeom>
          <a:noFill/>
        </p:spPr>
        <p:txBody>
          <a:bodyPr wrap="square" rtlCol="0">
            <a:spAutoFit/>
          </a:bodyPr>
          <a:lstStyle/>
          <a:p>
            <a:r>
              <a:rPr lang="en-US" sz="1200" dirty="0">
                <a:solidFill>
                  <a:schemeClr val="bg1"/>
                </a:solidFill>
              </a:rPr>
              <a:t>This year the WSIS Forum will showcase the advancements of frontier technologies for Social Development and Change. Technologies such as drones for social good, the human face of AI, the world of the rapidly-growing cryptocurrencies, digital platforms for socio-political change , 3D design, Design Thinking, 3D Printing, Mechanical Engineering, and Sustainable Process Design, use of emerging </a:t>
            </a:r>
            <a:r>
              <a:rPr lang="en-US" sz="1200" dirty="0" smtClean="0">
                <a:solidFill>
                  <a:schemeClr val="bg1"/>
                </a:solidFill>
              </a:rPr>
              <a:t>technologies</a:t>
            </a:r>
            <a:r>
              <a:rPr lang="en-US" sz="1200" dirty="0">
                <a:solidFill>
                  <a:schemeClr val="bg1"/>
                </a:solidFill>
              </a:rPr>
              <a:t> in Sports including Video Assistant Referee (VAR), Electronic Performance and Tracking Systems (EPTS), Ultra High Definition video (UHD) and virtual reality (VR), and 5G in sports. Most importantly, hands-on experiences with Virtual Reality, Robot!, building, coding, </a:t>
            </a:r>
            <a:r>
              <a:rPr lang="en-US" sz="1200" dirty="0" smtClean="0">
                <a:solidFill>
                  <a:schemeClr val="bg1"/>
                </a:solidFill>
              </a:rPr>
              <a:t>physically </a:t>
            </a:r>
            <a:r>
              <a:rPr lang="en-US" sz="1200" dirty="0">
                <a:solidFill>
                  <a:schemeClr val="bg1"/>
                </a:solidFill>
              </a:rPr>
              <a:t>designing and customizing a </a:t>
            </a:r>
            <a:r>
              <a:rPr lang="en-US" sz="1200" dirty="0" smtClean="0">
                <a:solidFill>
                  <a:schemeClr val="bg1"/>
                </a:solidFill>
              </a:rPr>
              <a:t>robot…</a:t>
            </a:r>
            <a:endParaRPr lang="en-US" sz="1200" dirty="0"/>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624" y="220143"/>
            <a:ext cx="2502024" cy="688577"/>
          </a:xfrm>
          <a:prstGeom prst="rect">
            <a:avLst/>
          </a:prstGeom>
        </p:spPr>
      </p:pic>
      <p:pic>
        <p:nvPicPr>
          <p:cNvPr id="20" name="Picture 19" descr="ICTs for a Sustainable World #ICT4SD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4817" y="328016"/>
            <a:ext cx="1757690" cy="4277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19586443"/>
      </p:ext>
    </p:extLst>
  </p:cSld>
  <p:clrMapOvr>
    <a:masterClrMapping/>
  </p:clrMapOvr>
  <mc:AlternateContent xmlns:mc="http://schemas.openxmlformats.org/markup-compatibility/2006" xmlns:p14="http://schemas.microsoft.com/office/powerpoint/2010/main">
    <mc:Choice Requires="p14">
      <p:transition spd="slow" p14:dur="1600" advTm="1525">
        <p14:prism isContent="1" isInverted="1"/>
      </p:transition>
    </mc:Choice>
    <mc:Fallback xmlns="">
      <p:transition spd="slow" advTm="152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Reminder of Open Calls</a:t>
            </a:r>
            <a:endParaRPr lang="en-US" dirty="0">
              <a:solidFill>
                <a:srgbClr val="FFFF00"/>
              </a:solidFill>
            </a:endParaRPr>
          </a:p>
        </p:txBody>
      </p:sp>
      <p:sp>
        <p:nvSpPr>
          <p:cNvPr id="3" name="Content Placeholder 2"/>
          <p:cNvSpPr>
            <a:spLocks noGrp="1"/>
          </p:cNvSpPr>
          <p:nvPr>
            <p:ph idx="1"/>
          </p:nvPr>
        </p:nvSpPr>
        <p:spPr>
          <a:xfrm>
            <a:off x="454655" y="1196752"/>
            <a:ext cx="8435280" cy="4896544"/>
          </a:xfrm>
        </p:spPr>
        <p:txBody>
          <a:bodyPr>
            <a:normAutofit fontScale="70000" lnSpcReduction="20000"/>
          </a:bodyPr>
          <a:lstStyle/>
          <a:p>
            <a:r>
              <a:rPr lang="en-US" sz="3400" dirty="0" smtClean="0"/>
              <a:t>WSIS Forum 2019: </a:t>
            </a:r>
          </a:p>
          <a:p>
            <a:pPr lvl="1"/>
            <a:r>
              <a:rPr lang="en-US" sz="3400" dirty="0" smtClean="0"/>
              <a:t>8-12 April 2019 : Registration will be open 1 month in advance </a:t>
            </a:r>
          </a:p>
          <a:p>
            <a:pPr lvl="1"/>
            <a:r>
              <a:rPr lang="en-US" sz="3400" dirty="0" smtClean="0"/>
              <a:t>High level Track on 9-10 April: Speaker requests for Ministers, CEOs and Head of Organizations will be available soon</a:t>
            </a:r>
          </a:p>
          <a:p>
            <a:pPr lvl="1"/>
            <a:r>
              <a:rPr lang="en-US" sz="3400" dirty="0" smtClean="0"/>
              <a:t>Open Consultation Process Formal Submission: Deadline 10 February 2019</a:t>
            </a:r>
          </a:p>
          <a:p>
            <a:pPr lvl="1"/>
            <a:r>
              <a:rPr lang="en-US" sz="3400" dirty="0" smtClean="0"/>
              <a:t>Call for High level Track Facilitators: Deadline 10 February 2019</a:t>
            </a:r>
            <a:endParaRPr lang="en-US" sz="3400" dirty="0"/>
          </a:p>
          <a:p>
            <a:pPr lvl="1"/>
            <a:r>
              <a:rPr lang="en-US" sz="3400" dirty="0" smtClean="0"/>
              <a:t>Photo Contest :  10 February 2019</a:t>
            </a:r>
          </a:p>
          <a:p>
            <a:r>
              <a:rPr lang="en-US" sz="3400" dirty="0" smtClean="0"/>
              <a:t>WSIS Prizes 2018: Deadline for Nomination: </a:t>
            </a:r>
            <a:r>
              <a:rPr lang="en-US" sz="3400" b="1" dirty="0">
                <a:ln w="0"/>
                <a:solidFill>
                  <a:srgbClr val="FFFF00"/>
                </a:solidFill>
                <a:effectLst>
                  <a:outerShdw blurRad="38100" dist="19050" dir="2700000" algn="tl" rotWithShape="0">
                    <a:schemeClr val="dk1">
                      <a:alpha val="40000"/>
                    </a:schemeClr>
                  </a:outerShdw>
                </a:effectLst>
              </a:rPr>
              <a:t>30 November 2018!</a:t>
            </a:r>
          </a:p>
          <a:p>
            <a:r>
              <a:rPr lang="en-US" sz="3400" dirty="0" smtClean="0"/>
              <a:t>WSIS Stocktaking 2019: </a:t>
            </a:r>
            <a:r>
              <a:rPr lang="en-US" sz="3400" b="1" dirty="0">
                <a:ln w="0"/>
                <a:solidFill>
                  <a:srgbClr val="FFFF00"/>
                </a:solidFill>
                <a:effectLst>
                  <a:outerShdw blurRad="38100" dist="19050" dir="2700000" algn="tl" rotWithShape="0">
                    <a:schemeClr val="dk1">
                      <a:alpha val="40000"/>
                    </a:schemeClr>
                  </a:outerShdw>
                </a:effectLst>
              </a:rPr>
              <a:t>30 November 2018!</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6093296"/>
            <a:ext cx="9252520" cy="831599"/>
          </a:xfrm>
          <a:prstGeom prst="rect">
            <a:avLst/>
          </a:prstGeom>
          <a:solidFill>
            <a:srgbClr val="003300">
              <a:alpha val="32941"/>
            </a:srgbClr>
          </a:solidFill>
        </p:spPr>
      </p:pic>
      <p:pic>
        <p:nvPicPr>
          <p:cNvPr id="6" name="Picture 5" descr="ICTs for a Sustainable World #ICT4S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5589240"/>
            <a:ext cx="1752751" cy="42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69951"/>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37808" y="648340"/>
            <a:ext cx="7995584" cy="584775"/>
          </a:xfrm>
          <a:prstGeom prst="rect">
            <a:avLst/>
          </a:prstGeom>
          <a:noFill/>
        </p:spPr>
        <p:txBody>
          <a:bodyPr wrap="square" rtlCol="0">
            <a:spAutoFit/>
          </a:bodyPr>
          <a:lstStyle/>
          <a:p>
            <a:pPr algn="ctr"/>
            <a:r>
              <a:rPr lang="en-US" sz="3200" b="1" dirty="0">
                <a:solidFill>
                  <a:srgbClr val="FFFF00"/>
                </a:solidFill>
                <a:effectLst>
                  <a:outerShdw blurRad="38100" dist="38100" dir="2700000" algn="tl">
                    <a:srgbClr val="000000">
                      <a:alpha val="43137"/>
                    </a:srgbClr>
                  </a:outerShdw>
                </a:effectLst>
                <a:latin typeface="+mj-lt"/>
                <a:ea typeface="+mj-ea"/>
                <a:cs typeface="+mj-cs"/>
              </a:rPr>
              <a:t>WSIS Forum Building Blocks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81" y="1539913"/>
            <a:ext cx="7531839" cy="3960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4"/>
          <a:stretch>
            <a:fillRect/>
          </a:stretch>
        </p:blipFill>
        <p:spPr>
          <a:xfrm>
            <a:off x="-108520" y="6119648"/>
            <a:ext cx="9252520" cy="831933"/>
          </a:xfrm>
          <a:prstGeom prst="rect">
            <a:avLst/>
          </a:prstGeom>
        </p:spPr>
      </p:pic>
      <p:pic>
        <p:nvPicPr>
          <p:cNvPr id="11" name="Picture 10" descr="ICTs for a Sustainable World #ICT4SD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8149" y="5661248"/>
            <a:ext cx="1752751" cy="42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1651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5993" y="485638"/>
            <a:ext cx="1771807" cy="778173"/>
          </a:xfrm>
          <a:prstGeom prst="round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dirty="0" smtClean="0">
                <a:effectLst>
                  <a:outerShdw blurRad="50800" dist="38100" dir="2700000" algn="tl" rotWithShape="0">
                    <a:prstClr val="black">
                      <a:alpha val="40000"/>
                    </a:prstClr>
                  </a:outerShdw>
                </a:effectLst>
              </a:rPr>
              <a:t>Open Consultation Process</a:t>
            </a:r>
            <a:endParaRPr lang="en-US" sz="1500" dirty="0">
              <a:effectLst>
                <a:outerShdw blurRad="50800" dist="38100" dir="2700000" algn="tl" rotWithShape="0">
                  <a:prstClr val="black">
                    <a:alpha val="40000"/>
                  </a:prstClr>
                </a:outerShdw>
              </a:effectLst>
            </a:endParaRPr>
          </a:p>
        </p:txBody>
      </p:sp>
      <p:sp>
        <p:nvSpPr>
          <p:cNvPr id="25" name="Rounded Rectangle 24"/>
          <p:cNvSpPr/>
          <p:nvPr/>
        </p:nvSpPr>
        <p:spPr>
          <a:xfrm>
            <a:off x="1826679" y="485638"/>
            <a:ext cx="1771807" cy="778173"/>
          </a:xfrm>
          <a:prstGeom prst="round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smtClean="0">
                <a:effectLst>
                  <a:outerShdw blurRad="50800" dist="38100" dir="2700000" algn="tl" rotWithShape="0">
                    <a:prstClr val="black">
                      <a:alpha val="40000"/>
                    </a:prstClr>
                  </a:outerShdw>
                </a:effectLst>
              </a:rPr>
              <a:t>Best Practices</a:t>
            </a:r>
            <a:endParaRPr lang="en-US" sz="1600" dirty="0">
              <a:effectLst>
                <a:outerShdw blurRad="50800" dist="38100" dir="2700000" algn="tl" rotWithShape="0">
                  <a:prstClr val="black">
                    <a:alpha val="40000"/>
                  </a:prstClr>
                </a:outerShdw>
              </a:effectLst>
            </a:endParaRPr>
          </a:p>
        </p:txBody>
      </p:sp>
      <p:sp>
        <p:nvSpPr>
          <p:cNvPr id="26" name="Rounded Rectangle 25"/>
          <p:cNvSpPr/>
          <p:nvPr/>
        </p:nvSpPr>
        <p:spPr>
          <a:xfrm>
            <a:off x="3638706" y="485638"/>
            <a:ext cx="1771807" cy="778173"/>
          </a:xfrm>
          <a:prstGeom prst="round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smtClean="0">
                <a:effectLst>
                  <a:outerShdw blurRad="50800" dist="38100" dir="2700000" algn="tl" rotWithShape="0">
                    <a:prstClr val="black">
                      <a:alpha val="40000"/>
                    </a:prstClr>
                  </a:outerShdw>
                </a:effectLst>
              </a:rPr>
              <a:t>WSIS Prizes</a:t>
            </a:r>
            <a:endParaRPr lang="en-US" sz="1600" dirty="0">
              <a:effectLst>
                <a:outerShdw blurRad="50800" dist="38100" dir="2700000" algn="tl" rotWithShape="0">
                  <a:prstClr val="black">
                    <a:alpha val="40000"/>
                  </a:prstClr>
                </a:outerShdw>
              </a:effectLst>
            </a:endParaRPr>
          </a:p>
        </p:txBody>
      </p:sp>
      <p:sp>
        <p:nvSpPr>
          <p:cNvPr id="27" name="Rounded Rectangle 26"/>
          <p:cNvSpPr/>
          <p:nvPr/>
        </p:nvSpPr>
        <p:spPr>
          <a:xfrm>
            <a:off x="5463239" y="489847"/>
            <a:ext cx="1771807" cy="778173"/>
          </a:xfrm>
          <a:prstGeom prst="roundRect">
            <a:avLst/>
          </a:prstGeom>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effectLst>
                  <a:outerShdw blurRad="50800" dist="38100" dir="2700000" algn="tl" rotWithShape="0">
                    <a:prstClr val="black">
                      <a:alpha val="40000"/>
                    </a:prstClr>
                  </a:outerShdw>
                </a:effectLst>
              </a:rPr>
              <a:t>Special Tracks</a:t>
            </a:r>
            <a:endParaRPr lang="en-US" sz="1600" dirty="0">
              <a:effectLst>
                <a:outerShdw blurRad="50800" dist="38100" dir="2700000" algn="tl" rotWithShape="0">
                  <a:prstClr val="black">
                    <a:alpha val="40000"/>
                  </a:prstClr>
                </a:outerShdw>
              </a:effectLst>
            </a:endParaRPr>
          </a:p>
        </p:txBody>
      </p:sp>
      <p:sp>
        <p:nvSpPr>
          <p:cNvPr id="28" name="Rounded Rectangle 27"/>
          <p:cNvSpPr/>
          <p:nvPr/>
        </p:nvSpPr>
        <p:spPr>
          <a:xfrm>
            <a:off x="7281897" y="485638"/>
            <a:ext cx="1771807" cy="778173"/>
          </a:xfrm>
          <a:prstGeom prst="roundRect">
            <a:avLst/>
          </a:prstGeom>
          <a:effectLst>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effectLst>
                  <a:outerShdw blurRad="50800" dist="38100" dir="2700000" algn="tl" rotWithShape="0">
                    <a:prstClr val="black">
                      <a:alpha val="40000"/>
                    </a:prstClr>
                  </a:outerShdw>
                </a:effectLst>
              </a:rPr>
              <a:t>Partner With Us</a:t>
            </a:r>
            <a:endParaRPr lang="en-US" sz="1600" dirty="0">
              <a:effectLst>
                <a:outerShdw blurRad="50800" dist="38100" dir="2700000" algn="tl" rotWithShape="0">
                  <a:prstClr val="black">
                    <a:alpha val="40000"/>
                  </a:prstClr>
                </a:outerShdw>
              </a:effectLst>
            </a:endParaRPr>
          </a:p>
        </p:txBody>
      </p:sp>
      <p:pic>
        <p:nvPicPr>
          <p:cNvPr id="21" name="Picture 20"/>
          <p:cNvPicPr>
            <a:picLocks noChangeAspect="1"/>
          </p:cNvPicPr>
          <p:nvPr/>
        </p:nvPicPr>
        <p:blipFill>
          <a:blip r:embed="rId3"/>
          <a:stretch>
            <a:fillRect/>
          </a:stretch>
        </p:blipFill>
        <p:spPr>
          <a:xfrm>
            <a:off x="-108520" y="6125459"/>
            <a:ext cx="9252520" cy="831933"/>
          </a:xfrm>
          <a:prstGeom prst="rect">
            <a:avLst/>
          </a:prstGeom>
        </p:spPr>
      </p:pic>
      <p:graphicFrame>
        <p:nvGraphicFramePr>
          <p:cNvPr id="23" name="Table 22"/>
          <p:cNvGraphicFramePr>
            <a:graphicFrameLocks noGrp="1"/>
          </p:cNvGraphicFramePr>
          <p:nvPr>
            <p:extLst/>
          </p:nvPr>
        </p:nvGraphicFramePr>
        <p:xfrm>
          <a:off x="231387" y="1568606"/>
          <a:ext cx="8586444" cy="2407920"/>
        </p:xfrm>
        <a:graphic>
          <a:graphicData uri="http://schemas.openxmlformats.org/drawingml/2006/table">
            <a:tbl>
              <a:tblPr firstRow="1" bandRow="1">
                <a:tableStyleId>{C083E6E3-FA7D-4D7B-A595-EF9225AFEA82}</a:tableStyleId>
              </a:tblPr>
              <a:tblGrid>
                <a:gridCol w="2862148"/>
                <a:gridCol w="2862148"/>
                <a:gridCol w="2862148"/>
              </a:tblGrid>
              <a:tr h="2290171">
                <a:tc>
                  <a:txBody>
                    <a:bodyPr/>
                    <a:lstStyle/>
                    <a:p>
                      <a:pPr algn="ctr"/>
                      <a:r>
                        <a:rPr lang="en-US" sz="1800" b="1" dirty="0" smtClean="0">
                          <a:solidFill>
                            <a:srgbClr val="FFC000"/>
                          </a:solidFill>
                        </a:rPr>
                        <a:t>Virtual Reality for SDGs</a:t>
                      </a:r>
                    </a:p>
                    <a:p>
                      <a:pPr algn="ctr"/>
                      <a:endParaRPr lang="en-US" sz="1400" b="1" dirty="0" smtClean="0">
                        <a:solidFill>
                          <a:srgbClr val="C00000"/>
                        </a:solidFill>
                      </a:endParaRPr>
                    </a:p>
                    <a:p>
                      <a:r>
                        <a:rPr lang="en-US" sz="1200" b="0" dirty="0" smtClean="0">
                          <a:solidFill>
                            <a:schemeClr val="bg1"/>
                          </a:solidFill>
                        </a:rPr>
                        <a:t>Pursuing a first partnership in 2016, WSIS and World VR Forum join forces to be at the forefront of Virtual Reality for advancing development. A shiny new Virtual Reality Track will be held at the WSIS Forum 2019 bringing together high-level personalities, world class VR experience and a very special focus on education.</a:t>
                      </a:r>
                      <a:endParaRPr lang="en-US" sz="1200" b="0" dirty="0">
                        <a:solidFill>
                          <a:schemeClr val="bg1"/>
                        </a:solidFill>
                      </a:endParaRPr>
                    </a:p>
                  </a:txBody>
                  <a:tcPr/>
                </a:tc>
                <a:tc>
                  <a:txBody>
                    <a:bodyPr/>
                    <a:lstStyle/>
                    <a:p>
                      <a:pPr algn="ctr"/>
                      <a:r>
                        <a:rPr lang="en-US" sz="1800" b="1" kern="1200" dirty="0" smtClean="0">
                          <a:solidFill>
                            <a:srgbClr val="C00000"/>
                          </a:solidFill>
                          <a:latin typeface="+mn-lt"/>
                          <a:ea typeface="+mn-ea"/>
                          <a:cs typeface="+mn-cs"/>
                        </a:rPr>
                        <a:t>TEDxGeneva</a:t>
                      </a:r>
                    </a:p>
                    <a:p>
                      <a:endParaRPr lang="en-US" sz="1400" b="0" kern="1200" dirty="0" smtClean="0">
                        <a:solidFill>
                          <a:schemeClr val="bg1"/>
                        </a:solidFill>
                        <a:latin typeface="+mn-lt"/>
                        <a:ea typeface="+mn-ea"/>
                        <a:cs typeface="+mn-cs"/>
                      </a:endParaRPr>
                    </a:p>
                    <a:p>
                      <a:r>
                        <a:rPr lang="en-US" sz="1200" b="0" kern="1200" dirty="0" smtClean="0">
                          <a:solidFill>
                            <a:schemeClr val="bg1"/>
                          </a:solidFill>
                          <a:latin typeface="+mn-lt"/>
                          <a:ea typeface="+mn-ea"/>
                          <a:cs typeface="+mn-cs"/>
                        </a:rPr>
                        <a:t>After a successful edition</a:t>
                      </a:r>
                      <a:r>
                        <a:rPr lang="en-US" sz="1200" b="0" kern="1200" baseline="0" dirty="0" smtClean="0">
                          <a:solidFill>
                            <a:schemeClr val="bg1"/>
                          </a:solidFill>
                          <a:latin typeface="+mn-lt"/>
                          <a:ea typeface="+mn-ea"/>
                          <a:cs typeface="+mn-cs"/>
                        </a:rPr>
                        <a:t> last year, </a:t>
                      </a:r>
                      <a:r>
                        <a:rPr lang="en-US" sz="1200" b="0" kern="1200" dirty="0" err="1" smtClean="0">
                          <a:solidFill>
                            <a:schemeClr val="bg1"/>
                          </a:solidFill>
                          <a:latin typeface="+mn-lt"/>
                          <a:ea typeface="+mn-ea"/>
                          <a:cs typeface="+mn-cs"/>
                        </a:rPr>
                        <a:t>TEDxGeneva</a:t>
                      </a:r>
                      <a:r>
                        <a:rPr lang="en-US" sz="1200" b="0" kern="1200" dirty="0" smtClean="0">
                          <a:solidFill>
                            <a:schemeClr val="bg1"/>
                          </a:solidFill>
                          <a:latin typeface="+mn-lt"/>
                          <a:ea typeface="+mn-ea"/>
                          <a:cs typeface="+mn-cs"/>
                        </a:rPr>
                        <a:t> and the WSIS Forum are back to bring you to the crossroads of our fast-changing society--the crossroads of technology acceleration, human tradition, artificial intelligence, and an interconnected world.</a:t>
                      </a:r>
                    </a:p>
                    <a:p>
                      <a:endParaRPr lang="en-US" sz="1100" b="0" dirty="0">
                        <a:solidFill>
                          <a:schemeClr val="bg1"/>
                        </a:solidFill>
                      </a:endParaRPr>
                    </a:p>
                  </a:txBody>
                  <a:tcPr/>
                </a:tc>
                <a:tc>
                  <a:txBody>
                    <a:bodyPr/>
                    <a:lstStyle/>
                    <a:p>
                      <a:pPr algn="ctr"/>
                      <a:r>
                        <a:rPr lang="en-US" sz="1800" b="1" dirty="0" smtClean="0">
                          <a:solidFill>
                            <a:srgbClr val="00B0F0"/>
                          </a:solidFill>
                        </a:rPr>
                        <a:t>Hackathon</a:t>
                      </a:r>
                    </a:p>
                    <a:p>
                      <a:endParaRPr lang="en-US" sz="1400" b="0" dirty="0" smtClean="0">
                        <a:solidFill>
                          <a:schemeClr val="bg1"/>
                        </a:solidFill>
                      </a:endParaRPr>
                    </a:p>
                    <a:p>
                      <a:r>
                        <a:rPr lang="en-US" sz="1200" b="0" dirty="0" smtClean="0">
                          <a:solidFill>
                            <a:schemeClr val="bg1"/>
                          </a:solidFill>
                        </a:rPr>
                        <a:t>As a continuation of the discussions initiated at the 2016 WSIS Forum, first</a:t>
                      </a:r>
                      <a:r>
                        <a:rPr lang="en-US" sz="1200" b="0" baseline="0" dirty="0" smtClean="0">
                          <a:solidFill>
                            <a:schemeClr val="bg1"/>
                          </a:solidFill>
                        </a:rPr>
                        <a:t> ever Hackathon was held successfully in 2017 on e-Health, and in 2018 the main topic was e-Agriculture. Next year </a:t>
                      </a:r>
                      <a:r>
                        <a:rPr lang="en-US" sz="1200" b="0" dirty="0" smtClean="0">
                          <a:solidFill>
                            <a:schemeClr val="bg1"/>
                          </a:solidFill>
                        </a:rPr>
                        <a:t>a </a:t>
                      </a:r>
                      <a:r>
                        <a:rPr lang="en-US" sz="1200" b="0" kern="1200" dirty="0" smtClean="0">
                          <a:solidFill>
                            <a:schemeClr val="bg1"/>
                          </a:solidFill>
                          <a:latin typeface="+mn-lt"/>
                          <a:ea typeface="+mn-ea"/>
                          <a:cs typeface="+mn-cs"/>
                        </a:rPr>
                        <a:t>Hackathon on Hacking Solutions for Lifelong Learning and Livelihoods </a:t>
                      </a:r>
                      <a:r>
                        <a:rPr lang="en-US" sz="1200" b="0" dirty="0" smtClean="0">
                          <a:solidFill>
                            <a:schemeClr val="bg1"/>
                          </a:solidFill>
                        </a:rPr>
                        <a:t>will be held at the WSIS Forum 2019. We invite all interested coders to participate in the WSIS</a:t>
                      </a:r>
                      <a:r>
                        <a:rPr lang="en-US" sz="1200" b="0" baseline="0" dirty="0" smtClean="0">
                          <a:solidFill>
                            <a:schemeClr val="bg1"/>
                          </a:solidFill>
                        </a:rPr>
                        <a:t> Hackathon.</a:t>
                      </a:r>
                      <a:endParaRPr lang="en-US" sz="1200" b="0" dirty="0">
                        <a:solidFill>
                          <a:schemeClr val="bg1"/>
                        </a:solidFill>
                      </a:endParaRPr>
                    </a:p>
                  </a:txBody>
                  <a:tcPr/>
                </a:tc>
              </a:tr>
            </a:tbl>
          </a:graphicData>
        </a:graphic>
      </p:graphicFrame>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8081" y="4426408"/>
            <a:ext cx="2713056" cy="664992"/>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663" y="4210337"/>
            <a:ext cx="2381537" cy="1162880"/>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8" y="4210337"/>
            <a:ext cx="1874518" cy="1249679"/>
          </a:xfrm>
          <a:prstGeom prst="rect">
            <a:avLst/>
          </a:prstGeom>
          <a:ln>
            <a:noFill/>
          </a:ln>
          <a:effectLst>
            <a:outerShdw blurRad="190500" algn="tl" rotWithShape="0">
              <a:srgbClr val="000000">
                <a:alpha val="70000"/>
              </a:srgbClr>
            </a:outerShdw>
          </a:effectLst>
        </p:spPr>
      </p:pic>
      <p:sp>
        <p:nvSpPr>
          <p:cNvPr id="4" name="TextBox 3"/>
          <p:cNvSpPr txBox="1"/>
          <p:nvPr/>
        </p:nvSpPr>
        <p:spPr>
          <a:xfrm>
            <a:off x="578538" y="5802293"/>
            <a:ext cx="8239294" cy="646331"/>
          </a:xfrm>
          <a:prstGeom prst="rect">
            <a:avLst/>
          </a:prstGeom>
          <a:noFill/>
        </p:spPr>
        <p:txBody>
          <a:bodyPr wrap="square" rtlCol="0">
            <a:spAutoFit/>
          </a:bodyPr>
          <a:lstStyle/>
          <a:p>
            <a:r>
              <a:rPr lang="fr-CH" dirty="0" smtClean="0">
                <a:solidFill>
                  <a:schemeClr val="bg1"/>
                </a:solidFill>
              </a:rPr>
              <a:t>Other tracks : </a:t>
            </a:r>
            <a:r>
              <a:rPr lang="en-US" dirty="0" smtClean="0">
                <a:solidFill>
                  <a:schemeClr val="bg1"/>
                </a:solidFill>
              </a:rPr>
              <a:t>ICT </a:t>
            </a:r>
            <a:r>
              <a:rPr lang="en-US" dirty="0">
                <a:solidFill>
                  <a:schemeClr val="bg1"/>
                </a:solidFill>
              </a:rPr>
              <a:t>Solutions for </a:t>
            </a:r>
            <a:r>
              <a:rPr lang="en-US" dirty="0" smtClean="0">
                <a:solidFill>
                  <a:schemeClr val="bg1"/>
                </a:solidFill>
              </a:rPr>
              <a:t>SDGs, Innovation Track, Youth Track, Accessibility Track   </a:t>
            </a:r>
            <a:endParaRPr lang="en-US" dirty="0">
              <a:solidFill>
                <a:schemeClr val="bg1"/>
              </a:solidFill>
            </a:endParaRPr>
          </a:p>
          <a:p>
            <a:endParaRPr lang="en-US" dirty="0"/>
          </a:p>
        </p:txBody>
      </p:sp>
    </p:spTree>
    <p:extLst>
      <p:ext uri="{BB962C8B-B14F-4D97-AF65-F5344CB8AC3E}">
        <p14:creationId xmlns:p14="http://schemas.microsoft.com/office/powerpoint/2010/main" val="3864797808"/>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5993" y="485638"/>
            <a:ext cx="1771807" cy="778173"/>
          </a:xfrm>
          <a:prstGeom prst="round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dirty="0" smtClean="0">
                <a:effectLst>
                  <a:outerShdw blurRad="50800" dist="38100" dir="2700000" algn="tl" rotWithShape="0">
                    <a:prstClr val="black">
                      <a:alpha val="40000"/>
                    </a:prstClr>
                  </a:outerShdw>
                </a:effectLst>
              </a:rPr>
              <a:t>Open Consultation Process</a:t>
            </a:r>
            <a:endParaRPr lang="en-US" sz="1500" dirty="0">
              <a:effectLst>
                <a:outerShdw blurRad="50800" dist="38100" dir="2700000" algn="tl" rotWithShape="0">
                  <a:prstClr val="black">
                    <a:alpha val="40000"/>
                  </a:prstClr>
                </a:outerShdw>
              </a:effectLst>
            </a:endParaRPr>
          </a:p>
        </p:txBody>
      </p:sp>
      <p:sp>
        <p:nvSpPr>
          <p:cNvPr id="25" name="Rounded Rectangle 24"/>
          <p:cNvSpPr/>
          <p:nvPr/>
        </p:nvSpPr>
        <p:spPr>
          <a:xfrm>
            <a:off x="1826679" y="485638"/>
            <a:ext cx="1771807" cy="778173"/>
          </a:xfrm>
          <a:prstGeom prst="round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smtClean="0">
                <a:effectLst>
                  <a:outerShdw blurRad="50800" dist="38100" dir="2700000" algn="tl" rotWithShape="0">
                    <a:prstClr val="black">
                      <a:alpha val="40000"/>
                    </a:prstClr>
                  </a:outerShdw>
                </a:effectLst>
              </a:rPr>
              <a:t>Best Practices</a:t>
            </a:r>
            <a:endParaRPr lang="en-US" sz="1600" dirty="0">
              <a:effectLst>
                <a:outerShdw blurRad="50800" dist="38100" dir="2700000" algn="tl" rotWithShape="0">
                  <a:prstClr val="black">
                    <a:alpha val="40000"/>
                  </a:prstClr>
                </a:outerShdw>
              </a:effectLst>
            </a:endParaRPr>
          </a:p>
        </p:txBody>
      </p:sp>
      <p:sp>
        <p:nvSpPr>
          <p:cNvPr id="26" name="Rounded Rectangle 25"/>
          <p:cNvSpPr/>
          <p:nvPr/>
        </p:nvSpPr>
        <p:spPr>
          <a:xfrm>
            <a:off x="3638706" y="485638"/>
            <a:ext cx="1771807" cy="778173"/>
          </a:xfrm>
          <a:prstGeom prst="round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smtClean="0">
                <a:effectLst>
                  <a:outerShdw blurRad="50800" dist="38100" dir="2700000" algn="tl" rotWithShape="0">
                    <a:prstClr val="black">
                      <a:alpha val="40000"/>
                    </a:prstClr>
                  </a:outerShdw>
                </a:effectLst>
              </a:rPr>
              <a:t>WSIS Prizes</a:t>
            </a:r>
            <a:endParaRPr lang="en-US" sz="1600" dirty="0">
              <a:effectLst>
                <a:outerShdw blurRad="50800" dist="38100" dir="2700000" algn="tl" rotWithShape="0">
                  <a:prstClr val="black">
                    <a:alpha val="40000"/>
                  </a:prstClr>
                </a:outerShdw>
              </a:effectLst>
            </a:endParaRPr>
          </a:p>
        </p:txBody>
      </p:sp>
      <p:sp>
        <p:nvSpPr>
          <p:cNvPr id="27" name="Rounded Rectangle 26"/>
          <p:cNvSpPr/>
          <p:nvPr/>
        </p:nvSpPr>
        <p:spPr>
          <a:xfrm>
            <a:off x="5463239" y="489847"/>
            <a:ext cx="1771807" cy="778173"/>
          </a:xfrm>
          <a:prstGeom prst="round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effectLst>
                  <a:outerShdw blurRad="50800" dist="38100" dir="2700000" algn="tl" rotWithShape="0">
                    <a:prstClr val="black">
                      <a:alpha val="40000"/>
                    </a:prstClr>
                  </a:outerShdw>
                </a:effectLst>
              </a:rPr>
              <a:t>Special Tracks</a:t>
            </a:r>
            <a:endParaRPr lang="en-US" sz="1600" dirty="0">
              <a:effectLst>
                <a:outerShdw blurRad="50800" dist="38100" dir="2700000" algn="tl" rotWithShape="0">
                  <a:prstClr val="black">
                    <a:alpha val="40000"/>
                  </a:prstClr>
                </a:outerShdw>
              </a:effectLst>
            </a:endParaRPr>
          </a:p>
        </p:txBody>
      </p:sp>
      <p:sp>
        <p:nvSpPr>
          <p:cNvPr id="28" name="Rounded Rectangle 27"/>
          <p:cNvSpPr/>
          <p:nvPr/>
        </p:nvSpPr>
        <p:spPr>
          <a:xfrm>
            <a:off x="7281897" y="485638"/>
            <a:ext cx="1771807" cy="778173"/>
          </a:xfrm>
          <a:prstGeom prst="roundRect">
            <a:avLst/>
          </a:prstGeom>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effectLst>
                  <a:outerShdw blurRad="50800" dist="38100" dir="2700000" algn="tl" rotWithShape="0">
                    <a:prstClr val="black">
                      <a:alpha val="40000"/>
                    </a:prstClr>
                  </a:outerShdw>
                </a:effectLst>
              </a:rPr>
              <a:t>Partner With Us</a:t>
            </a:r>
            <a:endParaRPr lang="en-US" sz="1600" dirty="0">
              <a:effectLst>
                <a:outerShdw blurRad="50800" dist="38100" dir="2700000" algn="tl" rotWithShape="0">
                  <a:prstClr val="black">
                    <a:alpha val="40000"/>
                  </a:prstClr>
                </a:outerShdw>
              </a:effectLst>
            </a:endParaRPr>
          </a:p>
        </p:txBody>
      </p:sp>
      <p:pic>
        <p:nvPicPr>
          <p:cNvPr id="21" name="Picture 20"/>
          <p:cNvPicPr>
            <a:picLocks noChangeAspect="1"/>
          </p:cNvPicPr>
          <p:nvPr/>
        </p:nvPicPr>
        <p:blipFill>
          <a:blip r:embed="rId3"/>
          <a:stretch>
            <a:fillRect/>
          </a:stretch>
        </p:blipFill>
        <p:spPr>
          <a:xfrm>
            <a:off x="-108520" y="6125459"/>
            <a:ext cx="9252520" cy="83193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713421"/>
            <a:ext cx="3708709" cy="1020667"/>
          </a:xfrm>
          <a:prstGeom prst="rect">
            <a:avLst/>
          </a:prstGeom>
        </p:spPr>
      </p:pic>
      <p:grpSp>
        <p:nvGrpSpPr>
          <p:cNvPr id="5" name="Group 4"/>
          <p:cNvGrpSpPr/>
          <p:nvPr/>
        </p:nvGrpSpPr>
        <p:grpSpPr>
          <a:xfrm>
            <a:off x="5004048" y="1868309"/>
            <a:ext cx="3691752" cy="3556189"/>
            <a:chOff x="5148064" y="2276872"/>
            <a:chExt cx="3511724" cy="3203405"/>
          </a:xfrm>
        </p:grpSpPr>
        <p:pic>
          <p:nvPicPr>
            <p:cNvPr id="17" name="Picture 16"/>
            <p:cNvPicPr>
              <a:picLocks noChangeAspect="1"/>
            </p:cNvPicPr>
            <p:nvPr/>
          </p:nvPicPr>
          <p:blipFill rotWithShape="1">
            <a:blip r:embed="rId5"/>
            <a:srcRect l="8569" t="59522"/>
            <a:stretch/>
          </p:blipFill>
          <p:spPr>
            <a:xfrm>
              <a:off x="5148064" y="4274280"/>
              <a:ext cx="1769510" cy="554599"/>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6"/>
            <a:stretch>
              <a:fillRect/>
            </a:stretch>
          </p:blipFill>
          <p:spPr>
            <a:xfrm>
              <a:off x="5148064" y="2276872"/>
              <a:ext cx="3511724" cy="1939813"/>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7"/>
            <a:srcRect t="57567"/>
            <a:stretch/>
          </p:blipFill>
          <p:spPr>
            <a:xfrm>
              <a:off x="6979605" y="4879487"/>
              <a:ext cx="1680183" cy="600790"/>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rotWithShape="1">
            <a:blip r:embed="rId8"/>
            <a:srcRect t="59894"/>
            <a:stretch/>
          </p:blipFill>
          <p:spPr>
            <a:xfrm>
              <a:off x="5151086" y="4879487"/>
              <a:ext cx="1766488" cy="60079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9">
              <a:extLst>
                <a:ext uri="{28A0092B-C50C-407E-A947-70E740481C1C}">
                  <a14:useLocalDpi xmlns:a14="http://schemas.microsoft.com/office/drawing/2010/main" val="0"/>
                </a:ext>
              </a:extLst>
            </a:blip>
            <a:srcRect t="64653" r="2530"/>
            <a:stretch/>
          </p:blipFill>
          <p:spPr>
            <a:xfrm>
              <a:off x="6972914" y="4278323"/>
              <a:ext cx="1686874" cy="550555"/>
            </a:xfrm>
            <a:prstGeom prst="rect">
              <a:avLst/>
            </a:prstGeom>
            <a:ln>
              <a:noFill/>
            </a:ln>
            <a:effectLst>
              <a:outerShdw blurRad="292100" dist="139700" dir="2700000" algn="tl" rotWithShape="0">
                <a:srgbClr val="333333">
                  <a:alpha val="65000"/>
                </a:srgbClr>
              </a:outerShdw>
            </a:effectLst>
          </p:spPr>
        </p:pic>
      </p:grpSp>
      <p:pic>
        <p:nvPicPr>
          <p:cNvPr id="16" name="Picture 15"/>
          <p:cNvPicPr>
            <a:picLocks noChangeAspect="1"/>
          </p:cNvPicPr>
          <p:nvPr/>
        </p:nvPicPr>
        <p:blipFill>
          <a:blip r:embed="rId10"/>
          <a:stretch>
            <a:fillRect/>
          </a:stretch>
        </p:blipFill>
        <p:spPr>
          <a:xfrm>
            <a:off x="252732" y="2905345"/>
            <a:ext cx="1278327" cy="1482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Rectangle 21"/>
          <p:cNvSpPr/>
          <p:nvPr/>
        </p:nvSpPr>
        <p:spPr>
          <a:xfrm>
            <a:off x="1691680" y="2834733"/>
            <a:ext cx="2673313" cy="2831544"/>
          </a:xfrm>
          <a:prstGeom prst="rect">
            <a:avLst/>
          </a:prstGeom>
        </p:spPr>
        <p:txBody>
          <a:bodyPr wrap="square">
            <a:spAutoFit/>
          </a:bodyPr>
          <a:lstStyle/>
          <a:p>
            <a:r>
              <a:rPr lang="en-US" sz="1100" dirty="0">
                <a:solidFill>
                  <a:schemeClr val="bg1"/>
                </a:solidFill>
              </a:rPr>
              <a:t>“The annual WSIS Forum has become a global multistakeholder platform for coordination of the implementation of the WSIS Outcomes, information exchange amongst the different WSIS Stakeholders, knowledge creation and the sharing of best practices. </a:t>
            </a:r>
            <a:r>
              <a:rPr lang="en-US" sz="1100" dirty="0" smtClean="0">
                <a:solidFill>
                  <a:schemeClr val="bg1"/>
                </a:solidFill>
              </a:rPr>
              <a:t>With </a:t>
            </a:r>
            <a:r>
              <a:rPr lang="en-US" sz="1100" dirty="0">
                <a:solidFill>
                  <a:schemeClr val="bg1"/>
                </a:solidFill>
              </a:rPr>
              <a:t>the goal to evolve and adapt to the future needs of the Information and Knowledge Societies and WSIS process beyond 2015, I invite all Stakeholders to Partner with the WSIS Forum </a:t>
            </a:r>
            <a:r>
              <a:rPr lang="en-US" sz="1100" dirty="0" smtClean="0">
                <a:solidFill>
                  <a:schemeClr val="bg1"/>
                </a:solidFill>
              </a:rPr>
              <a:t>2019 </a:t>
            </a:r>
            <a:r>
              <a:rPr lang="en-US" sz="1100" dirty="0">
                <a:solidFill>
                  <a:schemeClr val="bg1"/>
                </a:solidFill>
              </a:rPr>
              <a:t>and look forward to working together towards an impactful Forum.” </a:t>
            </a:r>
            <a:endParaRPr lang="en-US" sz="1100" dirty="0" smtClean="0">
              <a:solidFill>
                <a:schemeClr val="bg1"/>
              </a:solidFill>
            </a:endParaRPr>
          </a:p>
          <a:p>
            <a:endParaRPr lang="en-US" sz="1100" dirty="0">
              <a:solidFill>
                <a:schemeClr val="bg1"/>
              </a:solidFill>
            </a:endParaRPr>
          </a:p>
          <a:p>
            <a:endParaRPr lang="en-US" sz="1200" dirty="0" smtClean="0">
              <a:solidFill>
                <a:schemeClr val="bg1"/>
              </a:solidFill>
            </a:endParaRPr>
          </a:p>
          <a:p>
            <a:r>
              <a:rPr lang="en-US" sz="1200" dirty="0" smtClean="0">
                <a:solidFill>
                  <a:schemeClr val="bg1"/>
                </a:solidFill>
              </a:rPr>
              <a:t>Mr </a:t>
            </a:r>
            <a:r>
              <a:rPr lang="en-US" sz="1200" dirty="0">
                <a:solidFill>
                  <a:schemeClr val="bg1"/>
                </a:solidFill>
              </a:rPr>
              <a:t>Houlin Zhao, Secretary-General, ITU</a:t>
            </a:r>
          </a:p>
        </p:txBody>
      </p:sp>
      <p:pic>
        <p:nvPicPr>
          <p:cNvPr id="23" name="Picture 22" descr="ICTs for a Sustainable World #ICT4SD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9493" y="5542341"/>
            <a:ext cx="2241408" cy="545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199500"/>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767" y="1819767"/>
            <a:ext cx="8568952" cy="4685355"/>
          </a:xfrm>
        </p:spPr>
        <p:txBody>
          <a:bodyPr>
            <a:normAutofit lnSpcReduction="10000"/>
          </a:bodyPr>
          <a:lstStyle/>
          <a:p>
            <a:pPr marL="0" indent="0" algn="ctr">
              <a:buNone/>
            </a:pPr>
            <a:endParaRPr lang="en-US" sz="2000" dirty="0" smtClean="0"/>
          </a:p>
          <a:p>
            <a:pPr marL="0" indent="0" algn="ctr">
              <a:buNone/>
            </a:pPr>
            <a:endParaRPr lang="en-US" sz="2000" dirty="0"/>
          </a:p>
          <a:p>
            <a:pPr marL="0" indent="0" algn="ctr">
              <a:buNone/>
            </a:pPr>
            <a:r>
              <a:rPr lang="en-US" sz="2000" b="1" spc="50" dirty="0" smtClean="0">
                <a:ln w="0"/>
                <a:solidFill>
                  <a:schemeClr val="bg2"/>
                </a:solidFill>
                <a:effectLst>
                  <a:innerShdw blurRad="63500" dist="50800" dir="13500000">
                    <a:srgbClr val="000000">
                      <a:alpha val="50000"/>
                    </a:srgbClr>
                  </a:innerShdw>
                </a:effectLst>
              </a:rPr>
              <a:t>www.wsis.org</a:t>
            </a:r>
          </a:p>
          <a:p>
            <a:pPr marL="0" indent="0" algn="ctr">
              <a:buNone/>
            </a:pPr>
            <a:r>
              <a:rPr lang="en-US" sz="2000" b="1" spc="50" dirty="0" smtClean="0">
                <a:ln w="0"/>
                <a:solidFill>
                  <a:schemeClr val="bg2"/>
                </a:solidFill>
                <a:effectLst>
                  <a:innerShdw blurRad="63500" dist="50800" dir="13500000">
                    <a:srgbClr val="000000">
                      <a:alpha val="50000"/>
                    </a:srgbClr>
                  </a:innerShdw>
                </a:effectLst>
              </a:rPr>
              <a:t>www.wsis.org/sdg</a:t>
            </a:r>
          </a:p>
          <a:p>
            <a:pPr marL="0" indent="0" algn="ctr">
              <a:buNone/>
            </a:pPr>
            <a:r>
              <a:rPr lang="en-US" sz="2000" b="1" spc="50" dirty="0" smtClean="0">
                <a:ln w="0"/>
                <a:solidFill>
                  <a:schemeClr val="bg2"/>
                </a:solidFill>
                <a:effectLst>
                  <a:innerShdw blurRad="63500" dist="50800" dir="13500000">
                    <a:srgbClr val="000000">
                      <a:alpha val="50000"/>
                    </a:srgbClr>
                  </a:innerShdw>
                </a:effectLst>
              </a:rPr>
              <a:t>www.wsis.org/forum</a:t>
            </a:r>
          </a:p>
          <a:p>
            <a:pPr marL="0" indent="0" algn="ctr">
              <a:buNone/>
            </a:pPr>
            <a:r>
              <a:rPr lang="en-US" sz="2000" b="1" spc="50" dirty="0" smtClean="0">
                <a:ln w="0"/>
                <a:solidFill>
                  <a:schemeClr val="bg2"/>
                </a:solidFill>
                <a:effectLst>
                  <a:innerShdw blurRad="63500" dist="50800" dir="13500000">
                    <a:srgbClr val="000000">
                      <a:alpha val="50000"/>
                    </a:srgbClr>
                  </a:innerShdw>
                </a:effectLst>
              </a:rPr>
              <a:t>www.wsis.org/prizes </a:t>
            </a:r>
          </a:p>
          <a:p>
            <a:pPr marL="0" indent="0" algn="ctr">
              <a:buNone/>
            </a:pPr>
            <a:r>
              <a:rPr lang="en-US" sz="2000" b="1" spc="50" dirty="0" smtClean="0">
                <a:ln w="0"/>
                <a:solidFill>
                  <a:schemeClr val="bg2"/>
                </a:solidFill>
                <a:effectLst>
                  <a:innerShdw blurRad="63500" dist="50800" dir="13500000">
                    <a:srgbClr val="000000">
                      <a:alpha val="50000"/>
                    </a:srgbClr>
                  </a:innerShdw>
                </a:effectLst>
              </a:rPr>
              <a:t>www.wsis.org/stocktaking</a:t>
            </a:r>
          </a:p>
          <a:p>
            <a:pPr marL="0" indent="0" algn="ctr">
              <a:buNone/>
            </a:pPr>
            <a:r>
              <a:rPr lang="en-US" sz="2000" b="1" spc="50" dirty="0" smtClean="0">
                <a:ln w="0"/>
                <a:solidFill>
                  <a:schemeClr val="bg2"/>
                </a:solidFill>
                <a:effectLst>
                  <a:innerShdw blurRad="63500" dist="50800" dir="13500000">
                    <a:srgbClr val="000000">
                      <a:alpha val="50000"/>
                    </a:srgbClr>
                  </a:innerShdw>
                </a:effectLst>
              </a:rPr>
              <a:t>www.wsis.org/review</a:t>
            </a:r>
          </a:p>
          <a:p>
            <a:pPr marL="0" indent="0" algn="ctr">
              <a:buNone/>
            </a:pPr>
            <a:endParaRPr lang="en-US" sz="2000" b="1" spc="50" dirty="0">
              <a:ln w="0"/>
              <a:solidFill>
                <a:schemeClr val="bg2"/>
              </a:solidFill>
              <a:effectLst>
                <a:innerShdw blurRad="63500" dist="50800" dir="13500000">
                  <a:srgbClr val="000000">
                    <a:alpha val="50000"/>
                  </a:srgbClr>
                </a:innerShdw>
              </a:effectLst>
            </a:endParaRPr>
          </a:p>
          <a:p>
            <a:pPr marL="0" indent="0" algn="ctr">
              <a:buNone/>
            </a:pPr>
            <a:endParaRPr lang="en-US" sz="2000" b="1" spc="50" dirty="0">
              <a:ln w="0"/>
              <a:solidFill>
                <a:schemeClr val="bg2"/>
              </a:solidFill>
              <a:effectLst>
                <a:innerShdw blurRad="63500" dist="50800" dir="13500000">
                  <a:srgbClr val="000000">
                    <a:alpha val="50000"/>
                  </a:srgbClr>
                </a:innerShdw>
              </a:effectLst>
            </a:endParaRPr>
          </a:p>
          <a:p>
            <a:pPr marL="0" indent="0" algn="ctr">
              <a:buNone/>
            </a:pPr>
            <a:r>
              <a:rPr lang="en-US" sz="4400" b="1" spc="50" dirty="0" smtClean="0">
                <a:ln w="0"/>
                <a:solidFill>
                  <a:schemeClr val="bg2"/>
                </a:solidFill>
                <a:effectLst>
                  <a:innerShdw blurRad="63500" dist="50800" dir="13500000">
                    <a:srgbClr val="000000">
                      <a:alpha val="50000"/>
                    </a:srgbClr>
                  </a:innerShdw>
                </a:effectLst>
              </a:rPr>
              <a:t>wsis-info@itu.int</a:t>
            </a:r>
            <a:r>
              <a:rPr lang="en-US" sz="6000" b="1" spc="50" dirty="0" smtClean="0">
                <a:ln w="0"/>
                <a:solidFill>
                  <a:schemeClr val="bg2"/>
                </a:solidFill>
                <a:effectLst>
                  <a:innerShdw blurRad="63500" dist="50800" dir="13500000">
                    <a:srgbClr val="000000">
                      <a:alpha val="50000"/>
                    </a:srgbClr>
                  </a:innerShdw>
                </a:effectLst>
              </a:rPr>
              <a:t> </a:t>
            </a:r>
            <a:endParaRPr lang="en-US" sz="6000" b="1" spc="50" dirty="0">
              <a:ln w="0"/>
              <a:solidFill>
                <a:schemeClr val="bg2"/>
              </a:solidFill>
              <a:effectLst>
                <a:innerShdw blurRad="63500" dist="50800" dir="13500000">
                  <a:srgbClr val="000000">
                    <a:alpha val="50000"/>
                  </a:srgbClr>
                </a:innerShdw>
              </a:effectLst>
            </a:endParaRPr>
          </a:p>
        </p:txBody>
      </p:sp>
      <p:sp>
        <p:nvSpPr>
          <p:cNvPr id="2" name="Title 1"/>
          <p:cNvSpPr>
            <a:spLocks noGrp="1"/>
          </p:cNvSpPr>
          <p:nvPr>
            <p:ph type="title"/>
          </p:nvPr>
        </p:nvSpPr>
        <p:spPr>
          <a:xfrm>
            <a:off x="527477" y="1613253"/>
            <a:ext cx="8229600" cy="1143000"/>
          </a:xfrm>
        </p:spPr>
        <p:txBody>
          <a:bodyPr>
            <a:normAutofit/>
          </a:bodyPr>
          <a:lstStyle/>
          <a:p>
            <a:r>
              <a:rPr lang="en-US" spc="50" dirty="0" smtClean="0">
                <a:ln w="0"/>
                <a:solidFill>
                  <a:schemeClr val="bg2"/>
                </a:solidFill>
                <a:effectLst>
                  <a:innerShdw blurRad="63500" dist="50800" dir="13500000">
                    <a:srgbClr val="000000">
                      <a:alpha val="50000"/>
                    </a:srgbClr>
                  </a:innerShdw>
                </a:effectLst>
              </a:rPr>
              <a:t>Thank You </a:t>
            </a:r>
            <a:endParaRPr lang="en-US" spc="50" dirty="0">
              <a:ln w="0"/>
              <a:solidFill>
                <a:schemeClr val="bg2"/>
              </a:solidFill>
              <a:effectLst>
                <a:innerShdw blurRad="63500" dist="50800" dir="13500000">
                  <a:srgbClr val="000000">
                    <a:alpha val="50000"/>
                  </a:srgbClr>
                </a:innerShdw>
              </a:effectLst>
            </a:endParaRPr>
          </a:p>
        </p:txBody>
      </p:sp>
      <p:grpSp>
        <p:nvGrpSpPr>
          <p:cNvPr id="4" name="Group 3"/>
          <p:cNvGrpSpPr/>
          <p:nvPr/>
        </p:nvGrpSpPr>
        <p:grpSpPr>
          <a:xfrm>
            <a:off x="2195736" y="6237312"/>
            <a:ext cx="6912768" cy="577355"/>
            <a:chOff x="827584" y="5960212"/>
            <a:chExt cx="8028384" cy="677589"/>
          </a:xfrm>
        </p:grpSpPr>
        <p:sp>
          <p:nvSpPr>
            <p:cNvPr id="5" name="Rounded Rectangle 4"/>
            <p:cNvSpPr/>
            <p:nvPr/>
          </p:nvSpPr>
          <p:spPr>
            <a:xfrm>
              <a:off x="827584" y="5960212"/>
              <a:ext cx="8028384" cy="6775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tu">
              <a:hlinkClick r:id="rId2" tooltip="ITU [International Telecommunication Un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810" y="6073805"/>
              <a:ext cx="429830" cy="4826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4" descr="unesco">
              <a:hlinkClick r:id="rId4" tooltip="UNESCO [United Nations Educational, Scientific and Cultural Organiza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1125" y="6046044"/>
              <a:ext cx="556579" cy="5381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6" descr="unctad">
              <a:hlinkClick r:id="rId6" tooltip="UNCTAD [United Nations Conference on Trade and Developmen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6107484"/>
              <a:ext cx="335616" cy="4152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8" descr="undp">
              <a:hlinkClick r:id="rId8" tooltip="UNDP [United Nations Development Programm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1760" y="6084839"/>
              <a:ext cx="222158" cy="4605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9" descr="undesa">
              <a:hlinkClick r:id="rId10" tooltip="UN DESA [United Nations Department of Economic and Social Affairs]"/>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4583" y="6112532"/>
              <a:ext cx="377257" cy="4052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12" descr="fao">
              <a:hlinkClick r:id="rId12" tooltip="FAO [Food and Agriculture Organization of the United Nations]"/>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3848" y="6112532"/>
              <a:ext cx="401596" cy="4052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14" descr="unep">
              <a:hlinkClick r:id="rId14" tooltip="UNEP [United Nations Environment Programm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45945" y="6089138"/>
              <a:ext cx="421999" cy="4519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 name="Picture 12" descr="wmo">
              <a:hlinkClick r:id="rId16" tooltip="WMO [World Meteorological Organization]"/>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54948" y="6076732"/>
              <a:ext cx="345044" cy="4768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Picture 18" descr="ilo">
              <a:hlinkClick r:id="rId18" tooltip="ILO [International Labour Organization]"/>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48118" y="6107484"/>
              <a:ext cx="455930" cy="4152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Picture 22" descr="upu">
              <a:hlinkClick r:id="rId20" tooltip="UPU [Universal Postal Union]"/>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38030" y="6105031"/>
              <a:ext cx="474130" cy="4202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03806" y="6127269"/>
              <a:ext cx="844458" cy="3757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011299" y="6061880"/>
              <a:ext cx="496805" cy="5065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073" descr="UNECE">
              <a:hlinkClick r:id="rId24" tooltip="&quot;UNECE [UN Economic and Social Commission for Western Asia]&quo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828576" y="6075269"/>
              <a:ext cx="479728" cy="4797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71" descr="eclac">
              <a:hlinkClick r:id="rId26" tooltip="&quot;ECLAC [UN Economic Commission for Latin America and the Caribbean]&quo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252058" y="6070986"/>
              <a:ext cx="488294" cy="4882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75" descr="escwa">
              <a:hlinkClick r:id="rId28" tooltip="&quot;ESCWA [UN Economic Commission for Latin America and the Caribbean]&quo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668344" y="6083836"/>
              <a:ext cx="462595" cy="46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72" descr="escap">
              <a:hlinkClick r:id="rId30" tooltip="&quot;UNESCAP [UN Economic and Social Commission for Asia and the Pacific]&quo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8075181" y="6092402"/>
              <a:ext cx="745291" cy="445461"/>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1"/>
          <p:cNvPicPr>
            <a:picLocks noChangeAspect="1"/>
          </p:cNvPicPr>
          <p:nvPr/>
        </p:nvPicPr>
        <p:blipFill>
          <a:blip r:embed="rId32"/>
          <a:stretch>
            <a:fillRect/>
          </a:stretch>
        </p:blipFill>
        <p:spPr>
          <a:xfrm>
            <a:off x="2259648" y="6276644"/>
            <a:ext cx="6848856" cy="489912"/>
          </a:xfrm>
          <a:prstGeom prst="rect">
            <a:avLst/>
          </a:prstGeom>
        </p:spPr>
      </p:pic>
      <p:sp>
        <p:nvSpPr>
          <p:cNvPr id="47" name="Rounded Rectangle 46"/>
          <p:cNvSpPr/>
          <p:nvPr/>
        </p:nvSpPr>
        <p:spPr>
          <a:xfrm>
            <a:off x="3080" y="4653136"/>
            <a:ext cx="1771807" cy="778173"/>
          </a:xfrm>
          <a:prstGeom prst="round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dirty="0" smtClean="0">
                <a:effectLst>
                  <a:outerShdw blurRad="50800" dist="38100" dir="2700000" algn="tl" rotWithShape="0">
                    <a:prstClr val="black">
                      <a:alpha val="40000"/>
                    </a:prstClr>
                  </a:outerShdw>
                </a:effectLst>
              </a:rPr>
              <a:t>Open Consultation Process</a:t>
            </a:r>
            <a:endParaRPr lang="en-US" sz="1500" dirty="0">
              <a:effectLst>
                <a:outerShdw blurRad="50800" dist="38100" dir="2700000" algn="tl" rotWithShape="0">
                  <a:prstClr val="black">
                    <a:alpha val="40000"/>
                  </a:prstClr>
                </a:outerShdw>
              </a:effectLst>
            </a:endParaRPr>
          </a:p>
        </p:txBody>
      </p:sp>
      <p:sp>
        <p:nvSpPr>
          <p:cNvPr id="48" name="Rounded Rectangle 47"/>
          <p:cNvSpPr/>
          <p:nvPr/>
        </p:nvSpPr>
        <p:spPr>
          <a:xfrm>
            <a:off x="1823766" y="4653136"/>
            <a:ext cx="1771807" cy="778173"/>
          </a:xfrm>
          <a:prstGeom prst="round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smtClean="0">
                <a:effectLst>
                  <a:outerShdw blurRad="50800" dist="38100" dir="2700000" algn="tl" rotWithShape="0">
                    <a:prstClr val="black">
                      <a:alpha val="40000"/>
                    </a:prstClr>
                  </a:outerShdw>
                </a:effectLst>
              </a:rPr>
              <a:t>Best Practices</a:t>
            </a:r>
            <a:endParaRPr lang="en-US" sz="1600" dirty="0">
              <a:effectLst>
                <a:outerShdw blurRad="50800" dist="38100" dir="2700000" algn="tl" rotWithShape="0">
                  <a:prstClr val="black">
                    <a:alpha val="40000"/>
                  </a:prstClr>
                </a:outerShdw>
              </a:effectLst>
            </a:endParaRPr>
          </a:p>
        </p:txBody>
      </p:sp>
      <p:sp>
        <p:nvSpPr>
          <p:cNvPr id="49" name="Rounded Rectangle 48"/>
          <p:cNvSpPr/>
          <p:nvPr/>
        </p:nvSpPr>
        <p:spPr>
          <a:xfrm>
            <a:off x="3635793" y="4653136"/>
            <a:ext cx="1771807" cy="778173"/>
          </a:xfrm>
          <a:prstGeom prst="round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smtClean="0">
                <a:effectLst>
                  <a:outerShdw blurRad="50800" dist="38100" dir="2700000" algn="tl" rotWithShape="0">
                    <a:prstClr val="black">
                      <a:alpha val="40000"/>
                    </a:prstClr>
                  </a:outerShdw>
                </a:effectLst>
              </a:rPr>
              <a:t>WSIS Prizes</a:t>
            </a:r>
            <a:endParaRPr lang="en-US" sz="1600" dirty="0">
              <a:effectLst>
                <a:outerShdw blurRad="50800" dist="38100" dir="2700000" algn="tl" rotWithShape="0">
                  <a:prstClr val="black">
                    <a:alpha val="40000"/>
                  </a:prstClr>
                </a:outerShdw>
              </a:effectLst>
            </a:endParaRPr>
          </a:p>
        </p:txBody>
      </p:sp>
      <p:sp>
        <p:nvSpPr>
          <p:cNvPr id="50" name="Rounded Rectangle 49"/>
          <p:cNvSpPr/>
          <p:nvPr/>
        </p:nvSpPr>
        <p:spPr>
          <a:xfrm>
            <a:off x="5460326" y="4657345"/>
            <a:ext cx="1771807" cy="778173"/>
          </a:xfrm>
          <a:prstGeom prst="round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effectLst>
                  <a:outerShdw blurRad="50800" dist="38100" dir="2700000" algn="tl" rotWithShape="0">
                    <a:prstClr val="black">
                      <a:alpha val="40000"/>
                    </a:prstClr>
                  </a:outerShdw>
                </a:effectLst>
              </a:rPr>
              <a:t>Special Tracks</a:t>
            </a:r>
            <a:endParaRPr lang="en-US" sz="1600" dirty="0">
              <a:effectLst>
                <a:outerShdw blurRad="50800" dist="38100" dir="2700000" algn="tl" rotWithShape="0">
                  <a:prstClr val="black">
                    <a:alpha val="40000"/>
                  </a:prstClr>
                </a:outerShdw>
              </a:effectLst>
            </a:endParaRPr>
          </a:p>
        </p:txBody>
      </p:sp>
      <p:sp>
        <p:nvSpPr>
          <p:cNvPr id="51" name="Rounded Rectangle 50"/>
          <p:cNvSpPr/>
          <p:nvPr/>
        </p:nvSpPr>
        <p:spPr>
          <a:xfrm>
            <a:off x="7321232" y="4653136"/>
            <a:ext cx="1771807" cy="778173"/>
          </a:xfrm>
          <a:prstGeom prst="roundRect">
            <a:avLst/>
          </a:prstGeom>
          <a:effectLst>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effectLst>
                  <a:outerShdw blurRad="50800" dist="38100" dir="2700000" algn="tl" rotWithShape="0">
                    <a:prstClr val="black">
                      <a:alpha val="40000"/>
                    </a:prstClr>
                  </a:outerShdw>
                </a:effectLst>
              </a:rPr>
              <a:t>Partner With Us</a:t>
            </a:r>
            <a:endParaRPr lang="en-US" sz="1600" dirty="0">
              <a:effectLst>
                <a:outerShdw blurRad="50800" dist="38100" dir="2700000" algn="tl" rotWithShape="0">
                  <a:prstClr val="black">
                    <a:alpha val="40000"/>
                  </a:prstClr>
                </a:outerShdw>
              </a:effectLst>
            </a:endParaRPr>
          </a:p>
        </p:txBody>
      </p:sp>
      <p:pic>
        <p:nvPicPr>
          <p:cNvPr id="52" name="Picture 51"/>
          <p:cNvPicPr>
            <a:picLocks noChangeAspect="1"/>
          </p:cNvPicPr>
          <p:nvPr/>
        </p:nvPicPr>
        <p:blipFill>
          <a:blip r:embed="rId33"/>
          <a:stretch>
            <a:fillRect/>
          </a:stretch>
        </p:blipFill>
        <p:spPr>
          <a:xfrm>
            <a:off x="-108520" y="6125459"/>
            <a:ext cx="9252520" cy="831933"/>
          </a:xfrm>
          <a:prstGeom prst="rect">
            <a:avLst/>
          </a:prstGeom>
        </p:spPr>
      </p:pic>
      <p:pic>
        <p:nvPicPr>
          <p:cNvPr id="31" name="Picture 30"/>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099472" y="402707"/>
            <a:ext cx="4630440" cy="1274335"/>
          </a:xfrm>
          <a:prstGeom prst="rect">
            <a:avLst/>
          </a:prstGeom>
        </p:spPr>
      </p:pic>
      <p:pic>
        <p:nvPicPr>
          <p:cNvPr id="23" name="Picture 22"/>
          <p:cNvPicPr>
            <a:picLocks noChangeAspect="1"/>
          </p:cNvPicPr>
          <p:nvPr/>
        </p:nvPicPr>
        <p:blipFill>
          <a:blip r:embed="rId35"/>
          <a:stretch>
            <a:fillRect/>
          </a:stretch>
        </p:blipFill>
        <p:spPr>
          <a:xfrm>
            <a:off x="483564" y="674794"/>
            <a:ext cx="810838" cy="743776"/>
          </a:xfrm>
          <a:prstGeom prst="rect">
            <a:avLst/>
          </a:prstGeom>
        </p:spPr>
      </p:pic>
    </p:spTree>
    <p:extLst>
      <p:ext uri="{BB962C8B-B14F-4D97-AF65-F5344CB8AC3E}">
        <p14:creationId xmlns:p14="http://schemas.microsoft.com/office/powerpoint/2010/main" val="2599056331"/>
      </p:ext>
    </p:extLst>
  </p:cSld>
  <p:clrMapOvr>
    <a:masterClrMapping/>
  </p:clrMapOvr>
  <mc:AlternateContent xmlns:mc="http://schemas.openxmlformats.org/markup-compatibility/2006" xmlns:p14="http://schemas.microsoft.com/office/powerpoint/2010/main">
    <mc:Choice Requires="p14">
      <p:transition p14:dur="10">
        <p14:prism isContent="1" isInverted="1"/>
      </p:transition>
    </mc:Choice>
    <mc:Fallback xmlns="">
      <p:transition>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pper-median">
  <a:themeElements>
    <a:clrScheme name="ITU-150">
      <a:dk1>
        <a:sysClr val="windowText" lastClr="000000"/>
      </a:dk1>
      <a:lt1>
        <a:sysClr val="window" lastClr="FFFFFF"/>
      </a:lt1>
      <a:dk2>
        <a:srgbClr val="44546A"/>
      </a:dk2>
      <a:lt2>
        <a:srgbClr val="E7E6E6"/>
      </a:lt2>
      <a:accent1>
        <a:srgbClr val="5B9BD5"/>
      </a:accent1>
      <a:accent2>
        <a:srgbClr val="498BC9"/>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864</Words>
  <Application>Microsoft Office PowerPoint</Application>
  <PresentationFormat>On-screen Show (4:3)</PresentationFormat>
  <Paragraphs>86</Paragraphs>
  <Slides>7</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SimSun</vt:lpstr>
      <vt:lpstr>Arial</vt:lpstr>
      <vt:lpstr>Calibri</vt:lpstr>
      <vt:lpstr>Segoe UI</vt:lpstr>
      <vt:lpstr>Times New Roman</vt:lpstr>
      <vt:lpstr>Wingdings</vt:lpstr>
      <vt:lpstr>Wingdings 2</vt:lpstr>
      <vt:lpstr>Office Theme</vt:lpstr>
      <vt:lpstr>Upper-median</vt:lpstr>
      <vt:lpstr>WSIS Forum 2019 First Physical Meeting of the Open Consultation Process 12 November, 12:20 - 13:20 Room III, UNESCO Headquarters  Presentation created by: Ms Gitanjali Sah and Mr Vladimir Stankovic, WSIS Secretariat, ITU </vt:lpstr>
      <vt:lpstr>PowerPoint Presentation</vt:lpstr>
      <vt:lpstr>Reminder of Open Calls</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2016-02-17T16:32:48Z</dcterms:created>
  <dcterms:modified xsi:type="dcterms:W3CDTF">2018-11-06T17:04:49Z</dcterms:modified>
</cp:coreProperties>
</file>